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96" autoAdjust="0"/>
  </p:normalViewPr>
  <p:slideViewPr>
    <p:cSldViewPr>
      <p:cViewPr>
        <p:scale>
          <a:sx n="100" d="100"/>
          <a:sy n="100" d="100"/>
        </p:scale>
        <p:origin x="144" y="2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55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191520" y="929639"/>
            <a:ext cx="2685415" cy="2062480"/>
          </a:xfrm>
          <a:custGeom>
            <a:avLst/>
            <a:gdLst/>
            <a:ahLst/>
            <a:cxnLst/>
            <a:rect l="l" t="t" r="r" b="b"/>
            <a:pathLst>
              <a:path w="2685415" h="2062480">
                <a:moveTo>
                  <a:pt x="234" y="0"/>
                </a:moveTo>
                <a:lnTo>
                  <a:pt x="468" y="51381"/>
                </a:lnTo>
                <a:lnTo>
                  <a:pt x="459" y="154479"/>
                </a:lnTo>
                <a:lnTo>
                  <a:pt x="8" y="309409"/>
                </a:lnTo>
                <a:lnTo>
                  <a:pt x="0" y="412459"/>
                </a:lnTo>
                <a:lnTo>
                  <a:pt x="234" y="463804"/>
                </a:lnTo>
                <a:lnTo>
                  <a:pt x="1958574" y="1034796"/>
                </a:lnTo>
                <a:lnTo>
                  <a:pt x="361" y="1600962"/>
                </a:lnTo>
                <a:lnTo>
                  <a:pt x="474" y="1754519"/>
                </a:lnTo>
                <a:lnTo>
                  <a:pt x="248" y="1908499"/>
                </a:lnTo>
                <a:lnTo>
                  <a:pt x="244" y="2010928"/>
                </a:lnTo>
                <a:lnTo>
                  <a:pt x="361" y="2061972"/>
                </a:lnTo>
                <a:lnTo>
                  <a:pt x="2685014" y="1245362"/>
                </a:lnTo>
                <a:lnTo>
                  <a:pt x="2685227" y="1192889"/>
                </a:lnTo>
                <a:lnTo>
                  <a:pt x="2685136" y="1086324"/>
                </a:lnTo>
                <a:lnTo>
                  <a:pt x="2684802" y="978949"/>
                </a:lnTo>
                <a:lnTo>
                  <a:pt x="2684758" y="872384"/>
                </a:lnTo>
                <a:lnTo>
                  <a:pt x="2685014" y="819912"/>
                </a:lnTo>
                <a:lnTo>
                  <a:pt x="234" y="0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574280" y="1770888"/>
            <a:ext cx="4099560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343144" y="6228588"/>
            <a:ext cx="626364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14172" y="544068"/>
            <a:ext cx="2910840" cy="385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324100" y="294131"/>
            <a:ext cx="280670" cy="215265"/>
          </a:xfrm>
          <a:custGeom>
            <a:avLst/>
            <a:gdLst/>
            <a:ahLst/>
            <a:cxnLst/>
            <a:rect l="l" t="t" r="r" b="b"/>
            <a:pathLst>
              <a:path w="280669" h="215265">
                <a:moveTo>
                  <a:pt x="0" y="0"/>
                </a:moveTo>
                <a:lnTo>
                  <a:pt x="0" y="48387"/>
                </a:lnTo>
                <a:lnTo>
                  <a:pt x="204469" y="107823"/>
                </a:lnTo>
                <a:lnTo>
                  <a:pt x="0" y="166878"/>
                </a:lnTo>
                <a:lnTo>
                  <a:pt x="0" y="214884"/>
                </a:lnTo>
                <a:lnTo>
                  <a:pt x="280416" y="129794"/>
                </a:lnTo>
                <a:lnTo>
                  <a:pt x="280416" y="85471"/>
                </a:lnTo>
                <a:lnTo>
                  <a:pt x="0" y="0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4766" y="1342136"/>
            <a:ext cx="11002467" cy="1384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A0B6E2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A0B6E2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A0B6E2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001" y="297002"/>
            <a:ext cx="4305935" cy="300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A0B6E2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nalyticapps.accentur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analyticappsshiny.accenture.com/digitalgrid/dist/%23/logi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kausar.qazilbash@accenture.com" TargetMode="External"/><Relationship Id="rId7" Type="http://schemas.openxmlformats.org/officeDocument/2006/relationships/image" Target="../media/image74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rohit.banerji@accenture.com" TargetMode="External"/><Relationship Id="rId5" Type="http://schemas.openxmlformats.org/officeDocument/2006/relationships/image" Target="../media/image73.jpg"/><Relationship Id="rId4" Type="http://schemas.openxmlformats.org/officeDocument/2006/relationships/hyperlink" Target="mailto:Gary.boyle@accenture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4766" y="1342136"/>
            <a:ext cx="4453890" cy="1384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marR="5080">
              <a:lnSpc>
                <a:spcPct val="100000"/>
              </a:lnSpc>
              <a:spcBef>
                <a:spcPts val="105"/>
              </a:spcBef>
            </a:pP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DIGITAL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GRID –</a:t>
            </a:r>
            <a:r>
              <a:rPr sz="3200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ASSET  MANAGEMENT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Script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4766" y="5139690"/>
            <a:ext cx="1115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191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Asset </a:t>
            </a:r>
            <a:r>
              <a:rPr spc="-5" dirty="0"/>
              <a:t>Class </a:t>
            </a:r>
            <a:r>
              <a:rPr dirty="0"/>
              <a:t>Map</a:t>
            </a:r>
            <a:r>
              <a:rPr spc="-130" dirty="0"/>
              <a:t> </a:t>
            </a:r>
            <a:r>
              <a:rPr spc="-5" dirty="0"/>
              <a:t>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3001" y="689203"/>
            <a:ext cx="4443730" cy="400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8625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Geospatial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view opens with a blank map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service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area in question.</a:t>
            </a:r>
            <a:endParaRPr sz="1400" dirty="0">
              <a:latin typeface="Segoe UI"/>
              <a:cs typeface="Segoe UI"/>
            </a:endParaRPr>
          </a:p>
          <a:p>
            <a:pPr marL="299085" marR="133985" indent="-287020">
              <a:lnSpc>
                <a:spcPct val="110100"/>
              </a:lnSpc>
              <a:spcBef>
                <a:spcPts val="1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Map Layers button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expose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drop 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down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asset classes that can 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filtered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case,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Substations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 these on the  map</a:t>
            </a:r>
            <a:endParaRPr sz="1400" dirty="0">
              <a:latin typeface="Segoe UI"/>
              <a:cs typeface="Segoe UI"/>
            </a:endParaRPr>
          </a:p>
          <a:p>
            <a:pPr marL="299085" marR="5080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interested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substation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coloured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Red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map view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reveal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2  transformers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substation.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As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Asset Class  list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view,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we are interested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NW_138_34KV_XFMR_1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transformer.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hyperlink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this  transformer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Asset Details page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Transformers</a:t>
            </a:r>
            <a:endParaRPr sz="1400" dirty="0">
              <a:latin typeface="Segoe UI"/>
              <a:cs typeface="Segoe UI"/>
            </a:endParaRPr>
          </a:p>
          <a:p>
            <a:pPr marL="299085" marR="115570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one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breakers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taken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different Asset Details page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Breakers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11673" y="1625346"/>
            <a:ext cx="676910" cy="253365"/>
          </a:xfrm>
          <a:custGeom>
            <a:avLst/>
            <a:gdLst/>
            <a:ahLst/>
            <a:cxnLst/>
            <a:rect l="l" t="t" r="r" b="b"/>
            <a:pathLst>
              <a:path w="676910" h="253364">
                <a:moveTo>
                  <a:pt x="0" y="42163"/>
                </a:moveTo>
                <a:lnTo>
                  <a:pt x="3319" y="25771"/>
                </a:lnTo>
                <a:lnTo>
                  <a:pt x="12366" y="12366"/>
                </a:lnTo>
                <a:lnTo>
                  <a:pt x="25771" y="3319"/>
                </a:lnTo>
                <a:lnTo>
                  <a:pt x="42163" y="0"/>
                </a:lnTo>
                <a:lnTo>
                  <a:pt x="634491" y="0"/>
                </a:lnTo>
                <a:lnTo>
                  <a:pt x="650884" y="3319"/>
                </a:lnTo>
                <a:lnTo>
                  <a:pt x="664289" y="12366"/>
                </a:lnTo>
                <a:lnTo>
                  <a:pt x="673336" y="25771"/>
                </a:lnTo>
                <a:lnTo>
                  <a:pt x="676655" y="42163"/>
                </a:lnTo>
                <a:lnTo>
                  <a:pt x="676655" y="210819"/>
                </a:lnTo>
                <a:lnTo>
                  <a:pt x="673336" y="227212"/>
                </a:lnTo>
                <a:lnTo>
                  <a:pt x="664289" y="240617"/>
                </a:lnTo>
                <a:lnTo>
                  <a:pt x="650884" y="249664"/>
                </a:lnTo>
                <a:lnTo>
                  <a:pt x="634491" y="252983"/>
                </a:lnTo>
                <a:lnTo>
                  <a:pt x="42163" y="252983"/>
                </a:lnTo>
                <a:lnTo>
                  <a:pt x="25771" y="249664"/>
                </a:lnTo>
                <a:lnTo>
                  <a:pt x="12366" y="240617"/>
                </a:lnTo>
                <a:lnTo>
                  <a:pt x="3319" y="227212"/>
                </a:lnTo>
                <a:lnTo>
                  <a:pt x="0" y="210819"/>
                </a:lnTo>
                <a:lnTo>
                  <a:pt x="0" y="42163"/>
                </a:lnTo>
                <a:close/>
              </a:path>
            </a:pathLst>
          </a:custGeom>
          <a:ln w="19811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74A29E-5D04-4510-9F31-25C6BC27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73" y="910719"/>
            <a:ext cx="7010400" cy="37821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374641" y="1676400"/>
            <a:ext cx="782955" cy="381000"/>
          </a:xfrm>
          <a:custGeom>
            <a:avLst/>
            <a:gdLst/>
            <a:ahLst/>
            <a:cxnLst/>
            <a:rect l="l" t="t" r="r" b="b"/>
            <a:pathLst>
              <a:path w="782954" h="334644">
                <a:moveTo>
                  <a:pt x="378333" y="308483"/>
                </a:moveTo>
                <a:lnTo>
                  <a:pt x="0" y="308483"/>
                </a:lnTo>
                <a:lnTo>
                  <a:pt x="0" y="334391"/>
                </a:lnTo>
                <a:lnTo>
                  <a:pt x="398525" y="334391"/>
                </a:lnTo>
                <a:lnTo>
                  <a:pt x="404241" y="328675"/>
                </a:lnTo>
                <a:lnTo>
                  <a:pt x="404241" y="321437"/>
                </a:lnTo>
                <a:lnTo>
                  <a:pt x="378333" y="321437"/>
                </a:lnTo>
                <a:lnTo>
                  <a:pt x="378333" y="308483"/>
                </a:lnTo>
                <a:close/>
              </a:path>
              <a:path w="782954" h="334644">
                <a:moveTo>
                  <a:pt x="704977" y="25908"/>
                </a:moveTo>
                <a:lnTo>
                  <a:pt x="384175" y="25908"/>
                </a:lnTo>
                <a:lnTo>
                  <a:pt x="378333" y="31750"/>
                </a:lnTo>
                <a:lnTo>
                  <a:pt x="378333" y="321437"/>
                </a:lnTo>
                <a:lnTo>
                  <a:pt x="391287" y="308483"/>
                </a:lnTo>
                <a:lnTo>
                  <a:pt x="404241" y="308483"/>
                </a:lnTo>
                <a:lnTo>
                  <a:pt x="404241" y="51816"/>
                </a:lnTo>
                <a:lnTo>
                  <a:pt x="391287" y="51816"/>
                </a:lnTo>
                <a:lnTo>
                  <a:pt x="404241" y="38862"/>
                </a:lnTo>
                <a:lnTo>
                  <a:pt x="704977" y="38862"/>
                </a:lnTo>
                <a:lnTo>
                  <a:pt x="704977" y="25908"/>
                </a:lnTo>
                <a:close/>
              </a:path>
              <a:path w="782954" h="334644">
                <a:moveTo>
                  <a:pt x="404241" y="308483"/>
                </a:moveTo>
                <a:lnTo>
                  <a:pt x="391287" y="308483"/>
                </a:lnTo>
                <a:lnTo>
                  <a:pt x="378333" y="321437"/>
                </a:lnTo>
                <a:lnTo>
                  <a:pt x="404241" y="321437"/>
                </a:lnTo>
                <a:lnTo>
                  <a:pt x="404241" y="308483"/>
                </a:lnTo>
                <a:close/>
              </a:path>
              <a:path w="782954" h="334644">
                <a:moveTo>
                  <a:pt x="704977" y="0"/>
                </a:moveTo>
                <a:lnTo>
                  <a:pt x="704977" y="77724"/>
                </a:lnTo>
                <a:lnTo>
                  <a:pt x="756792" y="51816"/>
                </a:lnTo>
                <a:lnTo>
                  <a:pt x="717931" y="51816"/>
                </a:lnTo>
                <a:lnTo>
                  <a:pt x="717931" y="25908"/>
                </a:lnTo>
                <a:lnTo>
                  <a:pt x="756793" y="25908"/>
                </a:lnTo>
                <a:lnTo>
                  <a:pt x="704977" y="0"/>
                </a:lnTo>
                <a:close/>
              </a:path>
              <a:path w="782954" h="334644">
                <a:moveTo>
                  <a:pt x="404241" y="38862"/>
                </a:moveTo>
                <a:lnTo>
                  <a:pt x="391287" y="51816"/>
                </a:lnTo>
                <a:lnTo>
                  <a:pt x="404241" y="51816"/>
                </a:lnTo>
                <a:lnTo>
                  <a:pt x="404241" y="38862"/>
                </a:lnTo>
                <a:close/>
              </a:path>
              <a:path w="782954" h="334644">
                <a:moveTo>
                  <a:pt x="704977" y="38862"/>
                </a:moveTo>
                <a:lnTo>
                  <a:pt x="404241" y="38862"/>
                </a:lnTo>
                <a:lnTo>
                  <a:pt x="404241" y="51816"/>
                </a:lnTo>
                <a:lnTo>
                  <a:pt x="704977" y="51816"/>
                </a:lnTo>
                <a:lnTo>
                  <a:pt x="704977" y="38862"/>
                </a:lnTo>
                <a:close/>
              </a:path>
              <a:path w="782954" h="334644">
                <a:moveTo>
                  <a:pt x="756793" y="25908"/>
                </a:moveTo>
                <a:lnTo>
                  <a:pt x="717931" y="25908"/>
                </a:lnTo>
                <a:lnTo>
                  <a:pt x="717931" y="51816"/>
                </a:lnTo>
                <a:lnTo>
                  <a:pt x="756792" y="51816"/>
                </a:lnTo>
                <a:lnTo>
                  <a:pt x="782701" y="38862"/>
                </a:lnTo>
                <a:lnTo>
                  <a:pt x="756793" y="25908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34661" y="2714496"/>
            <a:ext cx="5960110" cy="804801"/>
          </a:xfrm>
          <a:custGeom>
            <a:avLst/>
            <a:gdLst/>
            <a:ahLst/>
            <a:cxnLst/>
            <a:rect l="l" t="t" r="r" b="b"/>
            <a:pathLst>
              <a:path w="5960109" h="443864">
                <a:moveTo>
                  <a:pt x="2966973" y="417956"/>
                </a:moveTo>
                <a:lnTo>
                  <a:pt x="0" y="417956"/>
                </a:lnTo>
                <a:lnTo>
                  <a:pt x="0" y="443864"/>
                </a:lnTo>
                <a:lnTo>
                  <a:pt x="2987040" y="443864"/>
                </a:lnTo>
                <a:lnTo>
                  <a:pt x="2992882" y="438022"/>
                </a:lnTo>
                <a:lnTo>
                  <a:pt x="2992882" y="430910"/>
                </a:lnTo>
                <a:lnTo>
                  <a:pt x="2966973" y="430910"/>
                </a:lnTo>
                <a:lnTo>
                  <a:pt x="2966973" y="417956"/>
                </a:lnTo>
                <a:close/>
              </a:path>
              <a:path w="5960109" h="443864">
                <a:moveTo>
                  <a:pt x="5882132" y="25907"/>
                </a:moveTo>
                <a:lnTo>
                  <a:pt x="2972816" y="25907"/>
                </a:lnTo>
                <a:lnTo>
                  <a:pt x="2966973" y="31750"/>
                </a:lnTo>
                <a:lnTo>
                  <a:pt x="2966973" y="430910"/>
                </a:lnTo>
                <a:lnTo>
                  <a:pt x="2979928" y="417956"/>
                </a:lnTo>
                <a:lnTo>
                  <a:pt x="2992882" y="417956"/>
                </a:lnTo>
                <a:lnTo>
                  <a:pt x="2992882" y="51815"/>
                </a:lnTo>
                <a:lnTo>
                  <a:pt x="2979928" y="51815"/>
                </a:lnTo>
                <a:lnTo>
                  <a:pt x="2992882" y="38862"/>
                </a:lnTo>
                <a:lnTo>
                  <a:pt x="5882132" y="38862"/>
                </a:lnTo>
                <a:lnTo>
                  <a:pt x="5882132" y="25907"/>
                </a:lnTo>
                <a:close/>
              </a:path>
              <a:path w="5960109" h="443864">
                <a:moveTo>
                  <a:pt x="2992882" y="417956"/>
                </a:moveTo>
                <a:lnTo>
                  <a:pt x="2979928" y="417956"/>
                </a:lnTo>
                <a:lnTo>
                  <a:pt x="2966973" y="430910"/>
                </a:lnTo>
                <a:lnTo>
                  <a:pt x="2992882" y="430910"/>
                </a:lnTo>
                <a:lnTo>
                  <a:pt x="2992882" y="417956"/>
                </a:lnTo>
                <a:close/>
              </a:path>
              <a:path w="5960109" h="443864">
                <a:moveTo>
                  <a:pt x="5882132" y="0"/>
                </a:moveTo>
                <a:lnTo>
                  <a:pt x="5882132" y="77723"/>
                </a:lnTo>
                <a:lnTo>
                  <a:pt x="5933948" y="51815"/>
                </a:lnTo>
                <a:lnTo>
                  <a:pt x="5895086" y="51815"/>
                </a:lnTo>
                <a:lnTo>
                  <a:pt x="5895086" y="25907"/>
                </a:lnTo>
                <a:lnTo>
                  <a:pt x="5933947" y="25907"/>
                </a:lnTo>
                <a:lnTo>
                  <a:pt x="5882132" y="0"/>
                </a:lnTo>
                <a:close/>
              </a:path>
              <a:path w="5960109" h="443864">
                <a:moveTo>
                  <a:pt x="2992882" y="38862"/>
                </a:moveTo>
                <a:lnTo>
                  <a:pt x="2979928" y="51815"/>
                </a:lnTo>
                <a:lnTo>
                  <a:pt x="2992882" y="51815"/>
                </a:lnTo>
                <a:lnTo>
                  <a:pt x="2992882" y="38862"/>
                </a:lnTo>
                <a:close/>
              </a:path>
              <a:path w="5960109" h="443864">
                <a:moveTo>
                  <a:pt x="5882132" y="38862"/>
                </a:moveTo>
                <a:lnTo>
                  <a:pt x="2992882" y="38862"/>
                </a:lnTo>
                <a:lnTo>
                  <a:pt x="2992882" y="51815"/>
                </a:lnTo>
                <a:lnTo>
                  <a:pt x="5882132" y="51815"/>
                </a:lnTo>
                <a:lnTo>
                  <a:pt x="5882132" y="38862"/>
                </a:lnTo>
                <a:close/>
              </a:path>
              <a:path w="5960109" h="443864">
                <a:moveTo>
                  <a:pt x="5933947" y="25907"/>
                </a:moveTo>
                <a:lnTo>
                  <a:pt x="5895086" y="25907"/>
                </a:lnTo>
                <a:lnTo>
                  <a:pt x="5895086" y="51815"/>
                </a:lnTo>
                <a:lnTo>
                  <a:pt x="5933948" y="51815"/>
                </a:lnTo>
                <a:lnTo>
                  <a:pt x="5959856" y="38862"/>
                </a:lnTo>
                <a:lnTo>
                  <a:pt x="5933947" y="25907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6743FF-5EBD-4C7C-9E3C-D01309E8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73" y="297002"/>
            <a:ext cx="7010400" cy="6173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36309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Asset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20" dirty="0"/>
              <a:t> </a:t>
            </a:r>
            <a:r>
              <a:rPr spc="-15" dirty="0"/>
              <a:t>(Transformers1)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3001" y="689203"/>
            <a:ext cx="4458970" cy="585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604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Asset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detail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opens showing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detail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captured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about the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asset.</a:t>
            </a:r>
            <a:endParaRPr sz="1400" dirty="0">
              <a:latin typeface="Segoe UI"/>
              <a:cs typeface="Segoe UI"/>
            </a:endParaRPr>
          </a:p>
          <a:p>
            <a:pPr marL="12700" marR="48260" algn="just">
              <a:lnSpc>
                <a:spcPct val="110100"/>
              </a:lnSpc>
              <a:spcBef>
                <a:spcPts val="1195"/>
              </a:spcBef>
              <a:buAutoNum type="arabicParenR"/>
              <a:tabLst>
                <a:tab pos="211454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Floating Bar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this contains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key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pieces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information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about the transformer that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remains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top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user scrolls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down the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 dirty="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  <a:buAutoNum type="arabicParenR"/>
              <a:tabLst>
                <a:tab pos="211454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Nameplate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this shows the asset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registry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/  nameplate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information captured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typically</a:t>
            </a:r>
            <a:r>
              <a:rPr sz="14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consumed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EAM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system</a:t>
            </a:r>
            <a:endParaRPr sz="1400" dirty="0">
              <a:latin typeface="Segoe UI"/>
              <a:cs typeface="Segoe UI"/>
            </a:endParaRPr>
          </a:p>
          <a:p>
            <a:pPr marL="210820" indent="-198755">
              <a:lnSpc>
                <a:spcPct val="100000"/>
              </a:lnSpc>
              <a:spcBef>
                <a:spcPts val="1370"/>
              </a:spcBef>
              <a:buAutoNum type="arabicParenR"/>
              <a:tabLst>
                <a:tab pos="211454" algn="l"/>
              </a:tabLst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Notes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view the most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recent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notes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captured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about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transformer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substation</a:t>
            </a:r>
            <a:r>
              <a:rPr sz="1400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engineer</a:t>
            </a:r>
            <a:endParaRPr sz="1400" dirty="0">
              <a:latin typeface="Segoe UI"/>
              <a:cs typeface="Segoe UI"/>
            </a:endParaRPr>
          </a:p>
          <a:p>
            <a:pPr marL="12700" marR="88265">
              <a:lnSpc>
                <a:spcPct val="110000"/>
              </a:lnSpc>
              <a:spcBef>
                <a:spcPts val="1200"/>
              </a:spcBef>
              <a:buAutoNum type="arabicParenR" startAt="4"/>
              <a:tabLst>
                <a:tab pos="211454" algn="l"/>
              </a:tabLst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Next Actions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suggested actions for the</a:t>
            </a:r>
            <a:r>
              <a:rPr sz="14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based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recommendation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engine</a:t>
            </a:r>
            <a:endParaRPr sz="1400" dirty="0">
              <a:latin typeface="Segoe UI"/>
              <a:cs typeface="Segoe UI"/>
            </a:endParaRPr>
          </a:p>
          <a:p>
            <a:pPr marL="210820" indent="-198755">
              <a:lnSpc>
                <a:spcPct val="100000"/>
              </a:lnSpc>
              <a:spcBef>
                <a:spcPts val="1365"/>
              </a:spcBef>
              <a:buAutoNum type="arabicParenR" startAt="4"/>
              <a:tabLst>
                <a:tab pos="211454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Risk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&amp; Consequences</a:t>
            </a:r>
            <a:r>
              <a:rPr sz="1400" spc="5" dirty="0">
                <a:solidFill>
                  <a:srgbClr val="A0B6E2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section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PoF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transformer 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failure</a:t>
            </a:r>
            <a:r>
              <a:rPr sz="1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curve</a:t>
            </a:r>
            <a:endParaRPr sz="1400" dirty="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calculated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part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overall transformer</a:t>
            </a:r>
            <a:r>
              <a:rPr sz="1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fleet</a:t>
            </a:r>
            <a:endParaRPr sz="1400" dirty="0">
              <a:latin typeface="Segoe UI"/>
              <a:cs typeface="Segoe UI"/>
            </a:endParaRPr>
          </a:p>
          <a:p>
            <a:pPr marL="299085" marR="415925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Total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 associated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  transformers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calculated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the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PoF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*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Total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Consequences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Quartile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valuation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risk shown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table</a:t>
            </a:r>
            <a:r>
              <a:rPr sz="14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format</a:t>
            </a:r>
            <a:endParaRPr sz="1400" dirty="0">
              <a:latin typeface="Segoe UI"/>
              <a:cs typeface="Segoe U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416343-03A5-476F-9392-6CD849E2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33701"/>
            <a:ext cx="7162800" cy="2624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B1FB87-10C2-4E49-8D72-910F35F60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56" y="2732046"/>
            <a:ext cx="7162799" cy="298295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823940" y="998804"/>
            <a:ext cx="287020" cy="277495"/>
          </a:xfrm>
          <a:custGeom>
            <a:avLst/>
            <a:gdLst/>
            <a:ahLst/>
            <a:cxnLst/>
            <a:rect l="l" t="t" r="r" b="b"/>
            <a:pathLst>
              <a:path w="287020" h="277494">
                <a:moveTo>
                  <a:pt x="143255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3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5" y="277367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2" y="138683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98361" y="998930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43012" y="982040"/>
            <a:ext cx="287020" cy="277495"/>
          </a:xfrm>
          <a:custGeom>
            <a:avLst/>
            <a:gdLst/>
            <a:ahLst/>
            <a:cxnLst/>
            <a:rect l="l" t="t" r="r" b="b"/>
            <a:pathLst>
              <a:path w="287020" h="277494">
                <a:moveTo>
                  <a:pt x="143255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3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5" y="277367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2" y="138683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17814" y="981227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125200" y="714375"/>
            <a:ext cx="288290" cy="276225"/>
          </a:xfrm>
          <a:custGeom>
            <a:avLst/>
            <a:gdLst/>
            <a:ahLst/>
            <a:cxnLst/>
            <a:rect l="l" t="t" r="r" b="b"/>
            <a:pathLst>
              <a:path w="288290" h="276225">
                <a:moveTo>
                  <a:pt x="144018" y="0"/>
                </a:moveTo>
                <a:lnTo>
                  <a:pt x="98511" y="7028"/>
                </a:lnTo>
                <a:lnTo>
                  <a:pt x="58978" y="26602"/>
                </a:lnTo>
                <a:lnTo>
                  <a:pt x="27797" y="56455"/>
                </a:lnTo>
                <a:lnTo>
                  <a:pt x="7345" y="94317"/>
                </a:lnTo>
                <a:lnTo>
                  <a:pt x="0" y="137922"/>
                </a:lnTo>
                <a:lnTo>
                  <a:pt x="7345" y="181526"/>
                </a:lnTo>
                <a:lnTo>
                  <a:pt x="27797" y="219388"/>
                </a:lnTo>
                <a:lnTo>
                  <a:pt x="58978" y="249241"/>
                </a:lnTo>
                <a:lnTo>
                  <a:pt x="98511" y="268815"/>
                </a:lnTo>
                <a:lnTo>
                  <a:pt x="144018" y="275844"/>
                </a:lnTo>
                <a:lnTo>
                  <a:pt x="189524" y="268815"/>
                </a:lnTo>
                <a:lnTo>
                  <a:pt x="229057" y="249241"/>
                </a:lnTo>
                <a:lnTo>
                  <a:pt x="260238" y="219388"/>
                </a:lnTo>
                <a:lnTo>
                  <a:pt x="280690" y="181526"/>
                </a:lnTo>
                <a:lnTo>
                  <a:pt x="288036" y="137922"/>
                </a:lnTo>
                <a:lnTo>
                  <a:pt x="280690" y="94317"/>
                </a:lnTo>
                <a:lnTo>
                  <a:pt x="260238" y="56455"/>
                </a:lnTo>
                <a:lnTo>
                  <a:pt x="229057" y="26602"/>
                </a:lnTo>
                <a:lnTo>
                  <a:pt x="189524" y="7028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193373" y="722198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30663" y="940892"/>
            <a:ext cx="287020" cy="277495"/>
          </a:xfrm>
          <a:custGeom>
            <a:avLst/>
            <a:gdLst/>
            <a:ahLst/>
            <a:cxnLst/>
            <a:rect l="l" t="t" r="r" b="b"/>
            <a:pathLst>
              <a:path w="287020" h="277494">
                <a:moveTo>
                  <a:pt x="143256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4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6" y="277367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2" y="138684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6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405721" y="940637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51878" y="2858157"/>
            <a:ext cx="287020" cy="317500"/>
          </a:xfrm>
          <a:custGeom>
            <a:avLst/>
            <a:gdLst/>
            <a:ahLst/>
            <a:cxnLst/>
            <a:rect l="l" t="t" r="r" b="b"/>
            <a:pathLst>
              <a:path w="287020" h="317500">
                <a:moveTo>
                  <a:pt x="143255" y="0"/>
                </a:moveTo>
                <a:lnTo>
                  <a:pt x="97974" y="8083"/>
                </a:lnTo>
                <a:lnTo>
                  <a:pt x="58649" y="30589"/>
                </a:lnTo>
                <a:lnTo>
                  <a:pt x="27639" y="64904"/>
                </a:lnTo>
                <a:lnTo>
                  <a:pt x="7303" y="108411"/>
                </a:lnTo>
                <a:lnTo>
                  <a:pt x="0" y="158496"/>
                </a:lnTo>
                <a:lnTo>
                  <a:pt x="7303" y="208580"/>
                </a:lnTo>
                <a:lnTo>
                  <a:pt x="27639" y="252087"/>
                </a:lnTo>
                <a:lnTo>
                  <a:pt x="58649" y="286402"/>
                </a:lnTo>
                <a:lnTo>
                  <a:pt x="97974" y="308908"/>
                </a:lnTo>
                <a:lnTo>
                  <a:pt x="143255" y="316991"/>
                </a:lnTo>
                <a:lnTo>
                  <a:pt x="188537" y="308908"/>
                </a:lnTo>
                <a:lnTo>
                  <a:pt x="227862" y="286402"/>
                </a:lnTo>
                <a:lnTo>
                  <a:pt x="258872" y="252087"/>
                </a:lnTo>
                <a:lnTo>
                  <a:pt x="279208" y="208580"/>
                </a:lnTo>
                <a:lnTo>
                  <a:pt x="286512" y="158496"/>
                </a:lnTo>
                <a:lnTo>
                  <a:pt x="279208" y="108411"/>
                </a:lnTo>
                <a:lnTo>
                  <a:pt x="258872" y="64904"/>
                </a:lnTo>
                <a:lnTo>
                  <a:pt x="227862" y="30589"/>
                </a:lnTo>
                <a:lnTo>
                  <a:pt x="188537" y="8083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15532" y="2882287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5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36309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Asset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20" dirty="0"/>
              <a:t> </a:t>
            </a:r>
            <a:r>
              <a:rPr spc="-15" dirty="0"/>
              <a:t>(Transformers2)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30301" y="709930"/>
            <a:ext cx="4447540" cy="3900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Continued from previous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 dirty="0">
              <a:latin typeface="Segoe UI"/>
              <a:cs typeface="Segoe UI"/>
            </a:endParaRPr>
          </a:p>
          <a:p>
            <a:pPr marL="25400" marR="74295">
              <a:lnSpc>
                <a:spcPct val="110100"/>
              </a:lnSpc>
              <a:spcBef>
                <a:spcPts val="1195"/>
              </a:spcBef>
              <a:buAutoNum type="arabicParenR" startAt="6"/>
              <a:tabLst>
                <a:tab pos="224154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Historical Events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lollipop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timeline shows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major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events recorded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against the transformer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 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Work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orders, inspections, gas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measurements,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outages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etc.</a:t>
            </a:r>
            <a:endParaRPr sz="1400" dirty="0">
              <a:latin typeface="Segoe UI"/>
              <a:cs typeface="Segoe UI"/>
            </a:endParaRPr>
          </a:p>
          <a:p>
            <a:pPr marL="25400" marR="280670">
              <a:lnSpc>
                <a:spcPct val="110000"/>
              </a:lnSpc>
              <a:spcBef>
                <a:spcPts val="1200"/>
              </a:spcBef>
              <a:buAutoNum type="arabicParenR" startAt="6"/>
              <a:tabLst>
                <a:tab pos="224154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DGA </a:t>
            </a:r>
            <a:r>
              <a:rPr sz="1400" spc="-30" dirty="0">
                <a:solidFill>
                  <a:srgbClr val="A0B6E2"/>
                </a:solidFill>
                <a:latin typeface="Segoe UI"/>
                <a:cs typeface="Segoe UI"/>
              </a:rPr>
              <a:t>Table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table shows the actual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dissolved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gas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readings over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time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along with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location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each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Duval triangles (1,4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5)</a:t>
            </a:r>
            <a:endParaRPr sz="1400" dirty="0">
              <a:latin typeface="Segoe UI"/>
              <a:cs typeface="Segoe UI"/>
            </a:endParaRPr>
          </a:p>
          <a:p>
            <a:pPr marL="25400" marR="17780">
              <a:lnSpc>
                <a:spcPct val="110000"/>
              </a:lnSpc>
              <a:spcBef>
                <a:spcPts val="1200"/>
              </a:spcBef>
              <a:buAutoNum type="arabicParenR" startAt="6"/>
              <a:tabLst>
                <a:tab pos="224154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DGA trend </a:t>
            </a:r>
            <a:r>
              <a:rPr sz="1400" spc="5" dirty="0">
                <a:solidFill>
                  <a:srgbClr val="A0B6E2"/>
                </a:solidFill>
                <a:latin typeface="Segoe UI"/>
                <a:cs typeface="Segoe UI"/>
              </a:rPr>
              <a:t>&amp; 1</a:t>
            </a:r>
            <a:r>
              <a:rPr sz="1350" spc="7" baseline="24691" dirty="0">
                <a:solidFill>
                  <a:srgbClr val="A0B6E2"/>
                </a:solidFill>
                <a:latin typeface="Segoe UI"/>
                <a:cs typeface="Segoe UI"/>
              </a:rPr>
              <a:t>st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order difference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this graph shows 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DGA trend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r>
              <a:rPr sz="1350" spc="7" baseline="24691" dirty="0">
                <a:solidFill>
                  <a:srgbClr val="FFFFFF"/>
                </a:solidFill>
                <a:latin typeface="Segoe UI"/>
                <a:cs typeface="Segoe UI"/>
              </a:rPr>
              <a:t>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order differences over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history 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readings,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helps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identify the longer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term trend 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DGA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readings</a:t>
            </a:r>
            <a:endParaRPr sz="1400" dirty="0">
              <a:latin typeface="Segoe UI"/>
              <a:cs typeface="Segoe UI"/>
            </a:endParaRPr>
          </a:p>
          <a:p>
            <a:pPr marL="25400" marR="158750">
              <a:lnSpc>
                <a:spcPct val="110000"/>
              </a:lnSpc>
              <a:spcBef>
                <a:spcPts val="1200"/>
              </a:spcBef>
              <a:buAutoNum type="arabicParenR" startAt="6"/>
              <a:tabLst>
                <a:tab pos="224154" algn="l"/>
              </a:tabLst>
            </a:pP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Duval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triangles (1,4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&amp;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5)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shows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position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readings based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Duval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methodology.</a:t>
            </a:r>
            <a:endParaRPr sz="1400" dirty="0">
              <a:latin typeface="Segoe UI"/>
              <a:cs typeface="Segoe U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E9E21B-C312-4C00-9DDD-47183ECAC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1" y="76200"/>
            <a:ext cx="6781800" cy="304364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127638" y="381000"/>
            <a:ext cx="270916" cy="235823"/>
          </a:xfrm>
          <a:custGeom>
            <a:avLst/>
            <a:gdLst/>
            <a:ahLst/>
            <a:cxnLst/>
            <a:rect l="l" t="t" r="r" b="b"/>
            <a:pathLst>
              <a:path w="287020" h="276225">
                <a:moveTo>
                  <a:pt x="143256" y="0"/>
                </a:moveTo>
                <a:lnTo>
                  <a:pt x="97974" y="7028"/>
                </a:lnTo>
                <a:lnTo>
                  <a:pt x="58649" y="26602"/>
                </a:lnTo>
                <a:lnTo>
                  <a:pt x="27639" y="56455"/>
                </a:lnTo>
                <a:lnTo>
                  <a:pt x="7303" y="94317"/>
                </a:lnTo>
                <a:lnTo>
                  <a:pt x="0" y="137922"/>
                </a:lnTo>
                <a:lnTo>
                  <a:pt x="7303" y="181526"/>
                </a:lnTo>
                <a:lnTo>
                  <a:pt x="27639" y="219388"/>
                </a:lnTo>
                <a:lnTo>
                  <a:pt x="58649" y="249241"/>
                </a:lnTo>
                <a:lnTo>
                  <a:pt x="97974" y="268815"/>
                </a:lnTo>
                <a:lnTo>
                  <a:pt x="143256" y="275844"/>
                </a:lnTo>
                <a:lnTo>
                  <a:pt x="188537" y="268815"/>
                </a:lnTo>
                <a:lnTo>
                  <a:pt x="227862" y="249241"/>
                </a:lnTo>
                <a:lnTo>
                  <a:pt x="258872" y="219388"/>
                </a:lnTo>
                <a:lnTo>
                  <a:pt x="279208" y="181526"/>
                </a:lnTo>
                <a:lnTo>
                  <a:pt x="286512" y="137922"/>
                </a:lnTo>
                <a:lnTo>
                  <a:pt x="279208" y="94317"/>
                </a:lnTo>
                <a:lnTo>
                  <a:pt x="258872" y="56455"/>
                </a:lnTo>
                <a:lnTo>
                  <a:pt x="227862" y="26602"/>
                </a:lnTo>
                <a:lnTo>
                  <a:pt x="188537" y="7028"/>
                </a:lnTo>
                <a:lnTo>
                  <a:pt x="143256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97764" y="390350"/>
            <a:ext cx="13066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6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308C79-CC1E-4464-A0BD-DEEE0AFD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119844"/>
            <a:ext cx="6782406" cy="267135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479425" y="4792293"/>
            <a:ext cx="270916" cy="236907"/>
          </a:xfrm>
          <a:custGeom>
            <a:avLst/>
            <a:gdLst/>
            <a:ahLst/>
            <a:cxnLst/>
            <a:rect l="l" t="t" r="r" b="b"/>
            <a:pathLst>
              <a:path w="287020" h="277495">
                <a:moveTo>
                  <a:pt x="143256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3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6" y="277367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2" y="138683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6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60073" y="4737353"/>
            <a:ext cx="13066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07310" y="3012521"/>
            <a:ext cx="272115" cy="236907"/>
          </a:xfrm>
          <a:custGeom>
            <a:avLst/>
            <a:gdLst/>
            <a:ahLst/>
            <a:cxnLst/>
            <a:rect l="l" t="t" r="r" b="b"/>
            <a:pathLst>
              <a:path w="288289" h="277495">
                <a:moveTo>
                  <a:pt x="144018" y="0"/>
                </a:moveTo>
                <a:lnTo>
                  <a:pt x="98511" y="7071"/>
                </a:lnTo>
                <a:lnTo>
                  <a:pt x="58978" y="26761"/>
                </a:lnTo>
                <a:lnTo>
                  <a:pt x="27797" y="56784"/>
                </a:lnTo>
                <a:lnTo>
                  <a:pt x="7345" y="94853"/>
                </a:lnTo>
                <a:lnTo>
                  <a:pt x="0" y="138684"/>
                </a:lnTo>
                <a:lnTo>
                  <a:pt x="7345" y="182514"/>
                </a:lnTo>
                <a:lnTo>
                  <a:pt x="27797" y="220583"/>
                </a:lnTo>
                <a:lnTo>
                  <a:pt x="58978" y="250606"/>
                </a:lnTo>
                <a:lnTo>
                  <a:pt x="98511" y="270296"/>
                </a:lnTo>
                <a:lnTo>
                  <a:pt x="144018" y="277368"/>
                </a:lnTo>
                <a:lnTo>
                  <a:pt x="189524" y="270296"/>
                </a:lnTo>
                <a:lnTo>
                  <a:pt x="229057" y="250606"/>
                </a:lnTo>
                <a:lnTo>
                  <a:pt x="260238" y="220583"/>
                </a:lnTo>
                <a:lnTo>
                  <a:pt x="280690" y="182514"/>
                </a:lnTo>
                <a:lnTo>
                  <a:pt x="288036" y="138684"/>
                </a:lnTo>
                <a:lnTo>
                  <a:pt x="280690" y="94853"/>
                </a:lnTo>
                <a:lnTo>
                  <a:pt x="260238" y="56784"/>
                </a:lnTo>
                <a:lnTo>
                  <a:pt x="229057" y="26761"/>
                </a:lnTo>
                <a:lnTo>
                  <a:pt x="189524" y="7071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78035" y="2978775"/>
            <a:ext cx="13066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7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094353" y="2971800"/>
            <a:ext cx="270916" cy="236907"/>
          </a:xfrm>
          <a:custGeom>
            <a:avLst/>
            <a:gdLst/>
            <a:ahLst/>
            <a:cxnLst/>
            <a:rect l="l" t="t" r="r" b="b"/>
            <a:pathLst>
              <a:path w="287020" h="277495">
                <a:moveTo>
                  <a:pt x="143255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4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5" y="277368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1" y="138684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164479" y="2966908"/>
            <a:ext cx="13066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8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84B397-D3B9-46E1-A873-4A54A955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5814933"/>
            <a:ext cx="6803979" cy="10430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36309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Asset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20" dirty="0"/>
              <a:t> </a:t>
            </a:r>
            <a:r>
              <a:rPr spc="-15" dirty="0"/>
              <a:t>(Transformers3)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709930"/>
            <a:ext cx="25336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Continued from previous</a:t>
            </a: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1076300"/>
            <a:ext cx="4446270" cy="4016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930" algn="just">
              <a:lnSpc>
                <a:spcPct val="110000"/>
              </a:lnSpc>
              <a:spcBef>
                <a:spcPts val="100"/>
              </a:spcBef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Time-series analysis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section shows an 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visualisations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timeseries data for 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transformer,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key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measurements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shown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Real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Total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Power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Factor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Reactive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Voltage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AMPS</a:t>
            </a:r>
            <a:endParaRPr sz="1400">
              <a:latin typeface="Segoe UI"/>
              <a:cs typeface="Segoe UI"/>
            </a:endParaRPr>
          </a:p>
          <a:p>
            <a:pPr marL="12700" marR="808355">
              <a:lnSpc>
                <a:spcPct val="110000"/>
              </a:lnSpc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graphs </a:t>
            </a: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are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shown for each </a:t>
            </a: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the 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measurements</a:t>
            </a:r>
            <a:endParaRPr sz="1400">
              <a:latin typeface="Segoe UI"/>
              <a:cs typeface="Segoe UI"/>
            </a:endParaRPr>
          </a:p>
          <a:p>
            <a:pPr marL="12700" marR="113664">
              <a:lnSpc>
                <a:spcPct val="110000"/>
              </a:lnSpc>
              <a:buAutoNum type="arabicParenR" startAt="10"/>
              <a:tabLst>
                <a:tab pos="30734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raw data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showing on 1 hourly intervals</a:t>
            </a:r>
            <a:r>
              <a:rPr sz="14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captured 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historian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system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buAutoNum type="arabicParenR" startAt="10"/>
              <a:tabLst>
                <a:tab pos="30734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Histogram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data showing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distribution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values across regular sized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intervals</a:t>
            </a:r>
            <a:endParaRPr sz="1400">
              <a:latin typeface="Segoe UI"/>
              <a:cs typeface="Segoe UI"/>
            </a:endParaRPr>
          </a:p>
          <a:p>
            <a:pPr marL="306705" indent="-294640">
              <a:lnSpc>
                <a:spcPct val="100000"/>
              </a:lnSpc>
              <a:spcBef>
                <a:spcPts val="170"/>
              </a:spcBef>
              <a:buAutoNum type="arabicParenR" startAt="10"/>
              <a:tabLst>
                <a:tab pos="30734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Empirical Cumulative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Function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graph</a:t>
            </a:r>
            <a:endParaRPr sz="1400">
              <a:latin typeface="Segoe UI"/>
              <a:cs typeface="Segoe UI"/>
            </a:endParaRPr>
          </a:p>
          <a:p>
            <a:pPr marL="306705" indent="-294640">
              <a:lnSpc>
                <a:spcPct val="100000"/>
              </a:lnSpc>
              <a:spcBef>
                <a:spcPts val="170"/>
              </a:spcBef>
              <a:buAutoNum type="arabicParenR" startAt="10"/>
              <a:tabLst>
                <a:tab pos="30734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duration</a:t>
            </a: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curve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5322570"/>
            <a:ext cx="4323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12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&amp;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13 are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only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power and total</a:t>
            </a:r>
            <a:r>
              <a:rPr sz="14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021CB5-22A1-4383-A2F6-26D30DF5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708025"/>
            <a:ext cx="7162800" cy="438465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8973311" y="1193291"/>
            <a:ext cx="391795" cy="277495"/>
          </a:xfrm>
          <a:custGeom>
            <a:avLst/>
            <a:gdLst/>
            <a:ahLst/>
            <a:cxnLst/>
            <a:rect l="l" t="t" r="r" b="b"/>
            <a:pathLst>
              <a:path w="391795" h="277494">
                <a:moveTo>
                  <a:pt x="195834" y="0"/>
                </a:moveTo>
                <a:lnTo>
                  <a:pt x="143756" y="4954"/>
                </a:lnTo>
                <a:lnTo>
                  <a:pt x="96971" y="18937"/>
                </a:lnTo>
                <a:lnTo>
                  <a:pt x="57340" y="40624"/>
                </a:lnTo>
                <a:lnTo>
                  <a:pt x="26726" y="68692"/>
                </a:lnTo>
                <a:lnTo>
                  <a:pt x="6992" y="101820"/>
                </a:lnTo>
                <a:lnTo>
                  <a:pt x="0" y="138684"/>
                </a:lnTo>
                <a:lnTo>
                  <a:pt x="6992" y="175547"/>
                </a:lnTo>
                <a:lnTo>
                  <a:pt x="26726" y="208675"/>
                </a:lnTo>
                <a:lnTo>
                  <a:pt x="57340" y="236743"/>
                </a:lnTo>
                <a:lnTo>
                  <a:pt x="96971" y="258430"/>
                </a:lnTo>
                <a:lnTo>
                  <a:pt x="143756" y="272413"/>
                </a:lnTo>
                <a:lnTo>
                  <a:pt x="195834" y="277368"/>
                </a:lnTo>
                <a:lnTo>
                  <a:pt x="247911" y="272413"/>
                </a:lnTo>
                <a:lnTo>
                  <a:pt x="294696" y="258430"/>
                </a:lnTo>
                <a:lnTo>
                  <a:pt x="334327" y="236743"/>
                </a:lnTo>
                <a:lnTo>
                  <a:pt x="364941" y="208675"/>
                </a:lnTo>
                <a:lnTo>
                  <a:pt x="384675" y="175547"/>
                </a:lnTo>
                <a:lnTo>
                  <a:pt x="391668" y="138684"/>
                </a:lnTo>
                <a:lnTo>
                  <a:pt x="384675" y="101820"/>
                </a:lnTo>
                <a:lnTo>
                  <a:pt x="364941" y="68692"/>
                </a:lnTo>
                <a:lnTo>
                  <a:pt x="334327" y="40624"/>
                </a:lnTo>
                <a:lnTo>
                  <a:pt x="294696" y="18937"/>
                </a:lnTo>
                <a:lnTo>
                  <a:pt x="247911" y="4954"/>
                </a:lnTo>
                <a:lnTo>
                  <a:pt x="195834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65514" y="1206753"/>
            <a:ext cx="1974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10" dirty="0">
                <a:solidFill>
                  <a:srgbClr val="223D75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53075" y="3336035"/>
            <a:ext cx="390525" cy="277495"/>
          </a:xfrm>
          <a:custGeom>
            <a:avLst/>
            <a:gdLst/>
            <a:ahLst/>
            <a:cxnLst/>
            <a:rect l="l" t="t" r="r" b="b"/>
            <a:pathLst>
              <a:path w="390525" h="277495">
                <a:moveTo>
                  <a:pt x="195072" y="0"/>
                </a:moveTo>
                <a:lnTo>
                  <a:pt x="143227" y="4954"/>
                </a:lnTo>
                <a:lnTo>
                  <a:pt x="96632" y="18937"/>
                </a:lnTo>
                <a:lnTo>
                  <a:pt x="57150" y="40624"/>
                </a:lnTo>
                <a:lnTo>
                  <a:pt x="26641" y="68692"/>
                </a:lnTo>
                <a:lnTo>
                  <a:pt x="6970" y="101820"/>
                </a:lnTo>
                <a:lnTo>
                  <a:pt x="0" y="138684"/>
                </a:lnTo>
                <a:lnTo>
                  <a:pt x="6970" y="175547"/>
                </a:lnTo>
                <a:lnTo>
                  <a:pt x="26641" y="208675"/>
                </a:lnTo>
                <a:lnTo>
                  <a:pt x="57150" y="236743"/>
                </a:lnTo>
                <a:lnTo>
                  <a:pt x="96632" y="258430"/>
                </a:lnTo>
                <a:lnTo>
                  <a:pt x="143227" y="272413"/>
                </a:lnTo>
                <a:lnTo>
                  <a:pt x="195072" y="277368"/>
                </a:lnTo>
                <a:lnTo>
                  <a:pt x="246916" y="272413"/>
                </a:lnTo>
                <a:lnTo>
                  <a:pt x="293511" y="258430"/>
                </a:lnTo>
                <a:lnTo>
                  <a:pt x="332993" y="236743"/>
                </a:lnTo>
                <a:lnTo>
                  <a:pt x="363502" y="208675"/>
                </a:lnTo>
                <a:lnTo>
                  <a:pt x="383173" y="175547"/>
                </a:lnTo>
                <a:lnTo>
                  <a:pt x="390143" y="138684"/>
                </a:lnTo>
                <a:lnTo>
                  <a:pt x="383173" y="101820"/>
                </a:lnTo>
                <a:lnTo>
                  <a:pt x="363502" y="68692"/>
                </a:lnTo>
                <a:lnTo>
                  <a:pt x="332994" y="40624"/>
                </a:lnTo>
                <a:lnTo>
                  <a:pt x="293511" y="18937"/>
                </a:lnTo>
                <a:lnTo>
                  <a:pt x="246916" y="4954"/>
                </a:lnTo>
                <a:lnTo>
                  <a:pt x="195072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21528" y="3331539"/>
            <a:ext cx="2235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223D75"/>
                </a:solidFill>
                <a:latin typeface="Arial"/>
                <a:cs typeface="Arial"/>
              </a:rPr>
              <a:t>12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73311" y="3198876"/>
            <a:ext cx="391795" cy="276225"/>
          </a:xfrm>
          <a:custGeom>
            <a:avLst/>
            <a:gdLst/>
            <a:ahLst/>
            <a:cxnLst/>
            <a:rect l="l" t="t" r="r" b="b"/>
            <a:pathLst>
              <a:path w="391795" h="276225">
                <a:moveTo>
                  <a:pt x="195834" y="0"/>
                </a:moveTo>
                <a:lnTo>
                  <a:pt x="143756" y="4924"/>
                </a:lnTo>
                <a:lnTo>
                  <a:pt x="96971" y="18824"/>
                </a:lnTo>
                <a:lnTo>
                  <a:pt x="57340" y="40386"/>
                </a:lnTo>
                <a:lnTo>
                  <a:pt x="26726" y="68297"/>
                </a:lnTo>
                <a:lnTo>
                  <a:pt x="6992" y="101247"/>
                </a:lnTo>
                <a:lnTo>
                  <a:pt x="0" y="137922"/>
                </a:lnTo>
                <a:lnTo>
                  <a:pt x="6992" y="174596"/>
                </a:lnTo>
                <a:lnTo>
                  <a:pt x="26726" y="207546"/>
                </a:lnTo>
                <a:lnTo>
                  <a:pt x="57340" y="235458"/>
                </a:lnTo>
                <a:lnTo>
                  <a:pt x="96971" y="257019"/>
                </a:lnTo>
                <a:lnTo>
                  <a:pt x="143756" y="270919"/>
                </a:lnTo>
                <a:lnTo>
                  <a:pt x="195834" y="275844"/>
                </a:lnTo>
                <a:lnTo>
                  <a:pt x="247911" y="270919"/>
                </a:lnTo>
                <a:lnTo>
                  <a:pt x="294696" y="257019"/>
                </a:lnTo>
                <a:lnTo>
                  <a:pt x="334327" y="235458"/>
                </a:lnTo>
                <a:lnTo>
                  <a:pt x="364941" y="207546"/>
                </a:lnTo>
                <a:lnTo>
                  <a:pt x="384675" y="174596"/>
                </a:lnTo>
                <a:lnTo>
                  <a:pt x="391668" y="137922"/>
                </a:lnTo>
                <a:lnTo>
                  <a:pt x="384675" y="101247"/>
                </a:lnTo>
                <a:lnTo>
                  <a:pt x="364941" y="68297"/>
                </a:lnTo>
                <a:lnTo>
                  <a:pt x="334327" y="40386"/>
                </a:lnTo>
                <a:lnTo>
                  <a:pt x="294696" y="18824"/>
                </a:lnTo>
                <a:lnTo>
                  <a:pt x="247911" y="4924"/>
                </a:lnTo>
                <a:lnTo>
                  <a:pt x="195834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57893" y="3211525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223D75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38215" y="1124711"/>
            <a:ext cx="390525" cy="276225"/>
          </a:xfrm>
          <a:custGeom>
            <a:avLst/>
            <a:gdLst/>
            <a:ahLst/>
            <a:cxnLst/>
            <a:rect l="l" t="t" r="r" b="b"/>
            <a:pathLst>
              <a:path w="390525" h="276225">
                <a:moveTo>
                  <a:pt x="195072" y="0"/>
                </a:moveTo>
                <a:lnTo>
                  <a:pt x="143227" y="4924"/>
                </a:lnTo>
                <a:lnTo>
                  <a:pt x="96632" y="18824"/>
                </a:lnTo>
                <a:lnTo>
                  <a:pt x="57150" y="40386"/>
                </a:lnTo>
                <a:lnTo>
                  <a:pt x="26641" y="68297"/>
                </a:lnTo>
                <a:lnTo>
                  <a:pt x="6970" y="101247"/>
                </a:lnTo>
                <a:lnTo>
                  <a:pt x="0" y="137922"/>
                </a:lnTo>
                <a:lnTo>
                  <a:pt x="6970" y="174596"/>
                </a:lnTo>
                <a:lnTo>
                  <a:pt x="26641" y="207546"/>
                </a:lnTo>
                <a:lnTo>
                  <a:pt x="57150" y="235458"/>
                </a:lnTo>
                <a:lnTo>
                  <a:pt x="96632" y="257019"/>
                </a:lnTo>
                <a:lnTo>
                  <a:pt x="143227" y="270919"/>
                </a:lnTo>
                <a:lnTo>
                  <a:pt x="195072" y="275843"/>
                </a:lnTo>
                <a:lnTo>
                  <a:pt x="246916" y="270919"/>
                </a:lnTo>
                <a:lnTo>
                  <a:pt x="293511" y="257019"/>
                </a:lnTo>
                <a:lnTo>
                  <a:pt x="332994" y="235458"/>
                </a:lnTo>
                <a:lnTo>
                  <a:pt x="363502" y="207546"/>
                </a:lnTo>
                <a:lnTo>
                  <a:pt x="383173" y="174596"/>
                </a:lnTo>
                <a:lnTo>
                  <a:pt x="390144" y="137922"/>
                </a:lnTo>
                <a:lnTo>
                  <a:pt x="383173" y="101247"/>
                </a:lnTo>
                <a:lnTo>
                  <a:pt x="363502" y="68297"/>
                </a:lnTo>
                <a:lnTo>
                  <a:pt x="332994" y="40386"/>
                </a:lnTo>
                <a:lnTo>
                  <a:pt x="293511" y="18824"/>
                </a:lnTo>
                <a:lnTo>
                  <a:pt x="246916" y="4924"/>
                </a:lnTo>
                <a:lnTo>
                  <a:pt x="195072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21528" y="1137665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223D75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3177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Asset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45" dirty="0"/>
              <a:t> </a:t>
            </a:r>
            <a:r>
              <a:rPr spc="-10" dirty="0"/>
              <a:t>(Breakers1)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458970" cy="585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604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Asset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detail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opens showing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detail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captured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about the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asset.</a:t>
            </a:r>
            <a:endParaRPr sz="1400" dirty="0">
              <a:latin typeface="Segoe UI"/>
              <a:cs typeface="Segoe UI"/>
            </a:endParaRPr>
          </a:p>
          <a:p>
            <a:pPr marL="12700" marR="40640">
              <a:lnSpc>
                <a:spcPct val="110100"/>
              </a:lnSpc>
              <a:spcBef>
                <a:spcPts val="1195"/>
              </a:spcBef>
              <a:buAutoNum type="arabicParenR"/>
              <a:tabLst>
                <a:tab pos="211454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Floating Bar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this contains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key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information about 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breaker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remains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top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user  scrolls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down the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 dirty="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  <a:buAutoNum type="arabicParenR"/>
              <a:tabLst>
                <a:tab pos="211454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Nameplate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this shows the asset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registry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/  nameplate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information captured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typically</a:t>
            </a:r>
            <a:r>
              <a:rPr sz="14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consumed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EAM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system</a:t>
            </a:r>
            <a:endParaRPr sz="1400" dirty="0">
              <a:latin typeface="Segoe UI"/>
              <a:cs typeface="Segoe UI"/>
            </a:endParaRPr>
          </a:p>
          <a:p>
            <a:pPr marL="210820" indent="-198755">
              <a:lnSpc>
                <a:spcPct val="100000"/>
              </a:lnSpc>
              <a:spcBef>
                <a:spcPts val="1370"/>
              </a:spcBef>
              <a:buAutoNum type="arabicParenR"/>
              <a:tabLst>
                <a:tab pos="211454" algn="l"/>
              </a:tabLst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Notes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view the most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recent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notes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captured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about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breaker 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substation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engineer</a:t>
            </a:r>
            <a:endParaRPr sz="1400" dirty="0">
              <a:latin typeface="Segoe UI"/>
              <a:cs typeface="Segoe UI"/>
            </a:endParaRPr>
          </a:p>
          <a:p>
            <a:pPr marL="12700" marR="88265">
              <a:lnSpc>
                <a:spcPct val="110000"/>
              </a:lnSpc>
              <a:spcBef>
                <a:spcPts val="1200"/>
              </a:spcBef>
              <a:buAutoNum type="arabicParenR" startAt="4"/>
              <a:tabLst>
                <a:tab pos="211454" algn="l"/>
              </a:tabLst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Next Actions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suggested actions for the</a:t>
            </a:r>
            <a:r>
              <a:rPr sz="14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based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recommendation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engine</a:t>
            </a:r>
            <a:endParaRPr sz="1400" dirty="0">
              <a:latin typeface="Segoe UI"/>
              <a:cs typeface="Segoe UI"/>
            </a:endParaRPr>
          </a:p>
          <a:p>
            <a:pPr marL="210820" indent="-198755">
              <a:lnSpc>
                <a:spcPct val="100000"/>
              </a:lnSpc>
              <a:spcBef>
                <a:spcPts val="1365"/>
              </a:spcBef>
              <a:buAutoNum type="arabicParenR" startAt="4"/>
              <a:tabLst>
                <a:tab pos="211454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Risk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&amp; Consequences</a:t>
            </a:r>
            <a:r>
              <a:rPr sz="1400" spc="5" dirty="0">
                <a:solidFill>
                  <a:srgbClr val="A0B6E2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section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PoF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breaker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failure 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curve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calculated</a:t>
            </a:r>
            <a:r>
              <a:rPr sz="1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endParaRPr sz="1400" dirty="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part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overall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breaker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fleet</a:t>
            </a:r>
            <a:endParaRPr sz="1400" dirty="0">
              <a:latin typeface="Segoe UI"/>
              <a:cs typeface="Segoe UI"/>
            </a:endParaRPr>
          </a:p>
          <a:p>
            <a:pPr marL="299085" marR="415925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Total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 associated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breakers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calculated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the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PoF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*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Total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Consequences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Quartile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valuation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risk shown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table</a:t>
            </a:r>
            <a:r>
              <a:rPr sz="14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format</a:t>
            </a:r>
            <a:endParaRPr sz="1400" dirty="0">
              <a:latin typeface="Segoe UI"/>
              <a:cs typeface="Segoe U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795B5F-7D0B-4E0D-B51C-9CD74AA2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76200"/>
            <a:ext cx="7094436" cy="312087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201400" y="838962"/>
            <a:ext cx="288290" cy="276225"/>
          </a:xfrm>
          <a:custGeom>
            <a:avLst/>
            <a:gdLst/>
            <a:ahLst/>
            <a:cxnLst/>
            <a:rect l="l" t="t" r="r" b="b"/>
            <a:pathLst>
              <a:path w="288290" h="276225">
                <a:moveTo>
                  <a:pt x="144018" y="0"/>
                </a:moveTo>
                <a:lnTo>
                  <a:pt x="98511" y="7028"/>
                </a:lnTo>
                <a:lnTo>
                  <a:pt x="58978" y="26602"/>
                </a:lnTo>
                <a:lnTo>
                  <a:pt x="27797" y="56455"/>
                </a:lnTo>
                <a:lnTo>
                  <a:pt x="7345" y="94317"/>
                </a:lnTo>
                <a:lnTo>
                  <a:pt x="0" y="137921"/>
                </a:lnTo>
                <a:lnTo>
                  <a:pt x="7345" y="181526"/>
                </a:lnTo>
                <a:lnTo>
                  <a:pt x="27797" y="219388"/>
                </a:lnTo>
                <a:lnTo>
                  <a:pt x="58978" y="249241"/>
                </a:lnTo>
                <a:lnTo>
                  <a:pt x="98511" y="268815"/>
                </a:lnTo>
                <a:lnTo>
                  <a:pt x="144018" y="275843"/>
                </a:lnTo>
                <a:lnTo>
                  <a:pt x="189524" y="268815"/>
                </a:lnTo>
                <a:lnTo>
                  <a:pt x="229057" y="249241"/>
                </a:lnTo>
                <a:lnTo>
                  <a:pt x="260238" y="219388"/>
                </a:lnTo>
                <a:lnTo>
                  <a:pt x="280690" y="181526"/>
                </a:lnTo>
                <a:lnTo>
                  <a:pt x="288035" y="137921"/>
                </a:lnTo>
                <a:lnTo>
                  <a:pt x="280690" y="94317"/>
                </a:lnTo>
                <a:lnTo>
                  <a:pt x="260238" y="56455"/>
                </a:lnTo>
                <a:lnTo>
                  <a:pt x="229057" y="26602"/>
                </a:lnTo>
                <a:lnTo>
                  <a:pt x="189524" y="7028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277981" y="838200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1200" y="1114805"/>
            <a:ext cx="287020" cy="277495"/>
          </a:xfrm>
          <a:custGeom>
            <a:avLst/>
            <a:gdLst/>
            <a:ahLst/>
            <a:cxnLst/>
            <a:rect l="l" t="t" r="r" b="b"/>
            <a:pathLst>
              <a:path w="287020" h="277494">
                <a:moveTo>
                  <a:pt x="143255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4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5" y="277368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1" y="138684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66002" y="11149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16084" y="1050798"/>
            <a:ext cx="287020" cy="277495"/>
          </a:xfrm>
          <a:custGeom>
            <a:avLst/>
            <a:gdLst/>
            <a:ahLst/>
            <a:cxnLst/>
            <a:rect l="l" t="t" r="r" b="b"/>
            <a:pathLst>
              <a:path w="287020" h="277494">
                <a:moveTo>
                  <a:pt x="143255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3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5" y="277367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2" y="138683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891522" y="1050925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43800" y="1116329"/>
            <a:ext cx="288290" cy="276225"/>
          </a:xfrm>
          <a:custGeom>
            <a:avLst/>
            <a:gdLst/>
            <a:ahLst/>
            <a:cxnLst/>
            <a:rect l="l" t="t" r="r" b="b"/>
            <a:pathLst>
              <a:path w="288290" h="276225">
                <a:moveTo>
                  <a:pt x="144018" y="0"/>
                </a:moveTo>
                <a:lnTo>
                  <a:pt x="98511" y="7028"/>
                </a:lnTo>
                <a:lnTo>
                  <a:pt x="58978" y="26602"/>
                </a:lnTo>
                <a:lnTo>
                  <a:pt x="27797" y="56455"/>
                </a:lnTo>
                <a:lnTo>
                  <a:pt x="7345" y="94317"/>
                </a:lnTo>
                <a:lnTo>
                  <a:pt x="0" y="137922"/>
                </a:lnTo>
                <a:lnTo>
                  <a:pt x="7345" y="181526"/>
                </a:lnTo>
                <a:lnTo>
                  <a:pt x="27797" y="219388"/>
                </a:lnTo>
                <a:lnTo>
                  <a:pt x="58978" y="249241"/>
                </a:lnTo>
                <a:lnTo>
                  <a:pt x="98511" y="268815"/>
                </a:lnTo>
                <a:lnTo>
                  <a:pt x="144018" y="275844"/>
                </a:lnTo>
                <a:lnTo>
                  <a:pt x="189524" y="268815"/>
                </a:lnTo>
                <a:lnTo>
                  <a:pt x="229057" y="249241"/>
                </a:lnTo>
                <a:lnTo>
                  <a:pt x="260238" y="219388"/>
                </a:lnTo>
                <a:lnTo>
                  <a:pt x="280690" y="181526"/>
                </a:lnTo>
                <a:lnTo>
                  <a:pt x="288036" y="137922"/>
                </a:lnTo>
                <a:lnTo>
                  <a:pt x="280690" y="94317"/>
                </a:lnTo>
                <a:lnTo>
                  <a:pt x="260238" y="56455"/>
                </a:lnTo>
                <a:lnTo>
                  <a:pt x="229057" y="26602"/>
                </a:lnTo>
                <a:lnTo>
                  <a:pt x="189524" y="7028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19491" y="111488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51D4B3-AA26-43A4-BD37-2A471B32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151841"/>
            <a:ext cx="7094436" cy="309655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477000" y="3227705"/>
            <a:ext cx="288290" cy="277495"/>
          </a:xfrm>
          <a:custGeom>
            <a:avLst/>
            <a:gdLst/>
            <a:ahLst/>
            <a:cxnLst/>
            <a:rect l="l" t="t" r="r" b="b"/>
            <a:pathLst>
              <a:path w="288289" h="277495">
                <a:moveTo>
                  <a:pt x="144017" y="0"/>
                </a:moveTo>
                <a:lnTo>
                  <a:pt x="98511" y="7071"/>
                </a:lnTo>
                <a:lnTo>
                  <a:pt x="58978" y="26761"/>
                </a:lnTo>
                <a:lnTo>
                  <a:pt x="27797" y="56784"/>
                </a:lnTo>
                <a:lnTo>
                  <a:pt x="7345" y="94853"/>
                </a:lnTo>
                <a:lnTo>
                  <a:pt x="0" y="138684"/>
                </a:lnTo>
                <a:lnTo>
                  <a:pt x="7345" y="182514"/>
                </a:lnTo>
                <a:lnTo>
                  <a:pt x="27797" y="220583"/>
                </a:lnTo>
                <a:lnTo>
                  <a:pt x="58978" y="250606"/>
                </a:lnTo>
                <a:lnTo>
                  <a:pt x="98511" y="270296"/>
                </a:lnTo>
                <a:lnTo>
                  <a:pt x="144017" y="277367"/>
                </a:lnTo>
                <a:lnTo>
                  <a:pt x="189524" y="270296"/>
                </a:lnTo>
                <a:lnTo>
                  <a:pt x="229057" y="250606"/>
                </a:lnTo>
                <a:lnTo>
                  <a:pt x="260238" y="220583"/>
                </a:lnTo>
                <a:lnTo>
                  <a:pt x="280690" y="182514"/>
                </a:lnTo>
                <a:lnTo>
                  <a:pt x="288036" y="138684"/>
                </a:lnTo>
                <a:lnTo>
                  <a:pt x="280690" y="94853"/>
                </a:lnTo>
                <a:lnTo>
                  <a:pt x="260238" y="56784"/>
                </a:lnTo>
                <a:lnTo>
                  <a:pt x="229057" y="26761"/>
                </a:lnTo>
                <a:lnTo>
                  <a:pt x="189524" y="7071"/>
                </a:lnTo>
                <a:lnTo>
                  <a:pt x="144017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552692" y="322783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3177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Asset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45" dirty="0"/>
              <a:t> </a:t>
            </a:r>
            <a:r>
              <a:rPr spc="-10" dirty="0"/>
              <a:t>(Breakers2)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709930"/>
            <a:ext cx="4439285" cy="312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Continued from previous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>
              <a:latin typeface="Segoe UI"/>
              <a:cs typeface="Segoe UI"/>
            </a:endParaRPr>
          </a:p>
          <a:p>
            <a:pPr marL="12700" marR="78105">
              <a:lnSpc>
                <a:spcPct val="110100"/>
              </a:lnSpc>
              <a:spcBef>
                <a:spcPts val="1195"/>
              </a:spcBef>
              <a:buAutoNum type="arabicParenR" startAt="6"/>
              <a:tabLst>
                <a:tab pos="211454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Historical Events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lollipop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timeline shows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major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events recorded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against the transformer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 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Work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orders, inspections, gas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measurements,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outages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etc.</a:t>
            </a:r>
            <a:endParaRPr sz="1400">
              <a:latin typeface="Segoe UI"/>
              <a:cs typeface="Segoe UI"/>
            </a:endParaRPr>
          </a:p>
          <a:p>
            <a:pPr marL="210820" indent="-198755">
              <a:lnSpc>
                <a:spcPct val="100000"/>
              </a:lnSpc>
              <a:spcBef>
                <a:spcPts val="1370"/>
              </a:spcBef>
              <a:buAutoNum type="arabicParenR" startAt="6"/>
              <a:tabLst>
                <a:tab pos="211454" algn="l"/>
              </a:tabLst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Phase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Loading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by Phase </a:t>
            </a:r>
            <a:r>
              <a:rPr sz="1400" spc="10" dirty="0">
                <a:solidFill>
                  <a:srgbClr val="A0B6E2"/>
                </a:solidFill>
                <a:latin typeface="Segoe UI"/>
                <a:cs typeface="Segoe UI"/>
              </a:rPr>
              <a:t>(A,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B,</a:t>
            </a:r>
            <a:r>
              <a:rPr sz="1400" spc="-40" dirty="0">
                <a:solidFill>
                  <a:srgbClr val="A0B6E2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C)</a:t>
            </a:r>
            <a:endParaRPr sz="1400">
              <a:latin typeface="Segoe UI"/>
              <a:cs typeface="Segoe UI"/>
            </a:endParaRPr>
          </a:p>
          <a:p>
            <a:pPr marL="299085" marR="112395" indent="-287020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TS raw data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showing on 1 hourly intervals</a:t>
            </a:r>
            <a:r>
              <a:rPr sz="14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captured 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historian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system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Histogram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data showing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distribution</a:t>
            </a:r>
            <a:r>
              <a:rPr sz="1400" spc="-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endParaRPr sz="14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across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regular sized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intervals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Empirical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Cumulative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Function</a:t>
            </a:r>
            <a:r>
              <a:rPr sz="14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graph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duration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curve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54D046-9E97-419C-88EF-72D6B6C7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02260"/>
            <a:ext cx="6400800" cy="300611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418580" y="255905"/>
            <a:ext cx="287020" cy="277495"/>
          </a:xfrm>
          <a:custGeom>
            <a:avLst/>
            <a:gdLst/>
            <a:ahLst/>
            <a:cxnLst/>
            <a:rect l="l" t="t" r="r" b="b"/>
            <a:pathLst>
              <a:path w="287020" h="277495">
                <a:moveTo>
                  <a:pt x="143255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4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5" y="277368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2" y="138684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93637" y="25565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01C07A-B797-463D-BD70-D60635ED9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74060"/>
            <a:ext cx="6400800" cy="312674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272528" y="3304539"/>
            <a:ext cx="287020" cy="276225"/>
          </a:xfrm>
          <a:custGeom>
            <a:avLst/>
            <a:gdLst/>
            <a:ahLst/>
            <a:cxnLst/>
            <a:rect l="l" t="t" r="r" b="b"/>
            <a:pathLst>
              <a:path w="287020" h="276225">
                <a:moveTo>
                  <a:pt x="143255" y="0"/>
                </a:moveTo>
                <a:lnTo>
                  <a:pt x="97974" y="7028"/>
                </a:lnTo>
                <a:lnTo>
                  <a:pt x="58649" y="26602"/>
                </a:lnTo>
                <a:lnTo>
                  <a:pt x="27639" y="56455"/>
                </a:lnTo>
                <a:lnTo>
                  <a:pt x="7303" y="94317"/>
                </a:lnTo>
                <a:lnTo>
                  <a:pt x="0" y="137922"/>
                </a:lnTo>
                <a:lnTo>
                  <a:pt x="7303" y="181526"/>
                </a:lnTo>
                <a:lnTo>
                  <a:pt x="27639" y="219388"/>
                </a:lnTo>
                <a:lnTo>
                  <a:pt x="58649" y="249241"/>
                </a:lnTo>
                <a:lnTo>
                  <a:pt x="97974" y="268815"/>
                </a:lnTo>
                <a:lnTo>
                  <a:pt x="143255" y="275844"/>
                </a:lnTo>
                <a:lnTo>
                  <a:pt x="188537" y="268815"/>
                </a:lnTo>
                <a:lnTo>
                  <a:pt x="227862" y="249241"/>
                </a:lnTo>
                <a:lnTo>
                  <a:pt x="258872" y="219388"/>
                </a:lnTo>
                <a:lnTo>
                  <a:pt x="279208" y="181526"/>
                </a:lnTo>
                <a:lnTo>
                  <a:pt x="286512" y="137922"/>
                </a:lnTo>
                <a:lnTo>
                  <a:pt x="279208" y="94317"/>
                </a:lnTo>
                <a:lnTo>
                  <a:pt x="258872" y="56455"/>
                </a:lnTo>
                <a:lnTo>
                  <a:pt x="227862" y="26602"/>
                </a:lnTo>
                <a:lnTo>
                  <a:pt x="188537" y="7028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47966" y="3303777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3177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Asset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45" dirty="0"/>
              <a:t> </a:t>
            </a:r>
            <a:r>
              <a:rPr spc="-10" dirty="0"/>
              <a:t>(Breakers3)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709930"/>
            <a:ext cx="4441190" cy="2891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Continued from previous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 dirty="0">
              <a:latin typeface="Segoe UI"/>
              <a:cs typeface="Segoe UI"/>
            </a:endParaRPr>
          </a:p>
          <a:p>
            <a:pPr marL="12700" marR="268605">
              <a:lnSpc>
                <a:spcPct val="110100"/>
              </a:lnSpc>
              <a:spcBef>
                <a:spcPts val="1195"/>
              </a:spcBef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8) Loading Difference AB, BC, </a:t>
            </a: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AC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section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shows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phase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loading differences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between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each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phases, this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highlighted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imbalances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within 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breaker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phases</a:t>
            </a:r>
            <a:endParaRPr sz="1400" dirty="0">
              <a:latin typeface="Segoe UI"/>
              <a:cs typeface="Segoe UI"/>
            </a:endParaRPr>
          </a:p>
          <a:p>
            <a:pPr marL="12700" marR="802640">
              <a:lnSpc>
                <a:spcPct val="110000"/>
              </a:lnSpc>
              <a:spcBef>
                <a:spcPts val="1200"/>
              </a:spcBef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graphs </a:t>
            </a: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are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shown for each </a:t>
            </a: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the 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measurements</a:t>
            </a:r>
            <a:endParaRPr sz="1400" dirty="0">
              <a:latin typeface="Segoe UI"/>
              <a:cs typeface="Segoe UI"/>
            </a:endParaRPr>
          </a:p>
          <a:p>
            <a:pPr marL="299085" marR="114300" indent="-287020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TS raw data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showing on 1 hourly intervals</a:t>
            </a:r>
            <a:r>
              <a:rPr sz="14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captured 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historian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system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Histogram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data showing the distribution</a:t>
            </a:r>
            <a:r>
              <a:rPr sz="1400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endParaRPr sz="1400" dirty="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values across regular sized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intervals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3810990"/>
            <a:ext cx="4324985" cy="119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31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9) </a:t>
            </a: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Faults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Interrupted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section shows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fault measurements 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Breaker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including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I^T cumulative faults interrupted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operations between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PM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Cumulative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Operations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 lifespan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Breaker</a:t>
            </a:r>
            <a:endParaRPr sz="1400" dirty="0">
              <a:latin typeface="Segoe UI"/>
              <a:cs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3502D4-C2CD-49A1-AECC-03D5A0AA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85725"/>
            <a:ext cx="7239000" cy="240533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876031" y="76963"/>
            <a:ext cx="287020" cy="276225"/>
          </a:xfrm>
          <a:custGeom>
            <a:avLst/>
            <a:gdLst/>
            <a:ahLst/>
            <a:cxnLst/>
            <a:rect l="l" t="t" r="r" b="b"/>
            <a:pathLst>
              <a:path w="287020" h="276225">
                <a:moveTo>
                  <a:pt x="143256" y="0"/>
                </a:moveTo>
                <a:lnTo>
                  <a:pt x="97974" y="7028"/>
                </a:lnTo>
                <a:lnTo>
                  <a:pt x="58649" y="26602"/>
                </a:lnTo>
                <a:lnTo>
                  <a:pt x="27639" y="56455"/>
                </a:lnTo>
                <a:lnTo>
                  <a:pt x="7303" y="94317"/>
                </a:lnTo>
                <a:lnTo>
                  <a:pt x="0" y="137922"/>
                </a:lnTo>
                <a:lnTo>
                  <a:pt x="7303" y="181526"/>
                </a:lnTo>
                <a:lnTo>
                  <a:pt x="27639" y="219388"/>
                </a:lnTo>
                <a:lnTo>
                  <a:pt x="58649" y="249241"/>
                </a:lnTo>
                <a:lnTo>
                  <a:pt x="97974" y="268815"/>
                </a:lnTo>
                <a:lnTo>
                  <a:pt x="143256" y="275844"/>
                </a:lnTo>
                <a:lnTo>
                  <a:pt x="188537" y="268815"/>
                </a:lnTo>
                <a:lnTo>
                  <a:pt x="227862" y="249241"/>
                </a:lnTo>
                <a:lnTo>
                  <a:pt x="258872" y="219388"/>
                </a:lnTo>
                <a:lnTo>
                  <a:pt x="279208" y="181526"/>
                </a:lnTo>
                <a:lnTo>
                  <a:pt x="286512" y="137922"/>
                </a:lnTo>
                <a:lnTo>
                  <a:pt x="279208" y="94317"/>
                </a:lnTo>
                <a:lnTo>
                  <a:pt x="258872" y="56455"/>
                </a:lnTo>
                <a:lnTo>
                  <a:pt x="227862" y="26602"/>
                </a:lnTo>
                <a:lnTo>
                  <a:pt x="188537" y="7028"/>
                </a:lnTo>
                <a:lnTo>
                  <a:pt x="143256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51723" y="76200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A7C91D-F24A-44EC-9EA3-68D9D6AD4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5" y="2432812"/>
            <a:ext cx="7248525" cy="337153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1903710" y="2405890"/>
            <a:ext cx="288290" cy="277495"/>
          </a:xfrm>
          <a:custGeom>
            <a:avLst/>
            <a:gdLst/>
            <a:ahLst/>
            <a:cxnLst/>
            <a:rect l="l" t="t" r="r" b="b"/>
            <a:pathLst>
              <a:path w="288290" h="277494">
                <a:moveTo>
                  <a:pt x="144018" y="0"/>
                </a:moveTo>
                <a:lnTo>
                  <a:pt x="98511" y="7071"/>
                </a:lnTo>
                <a:lnTo>
                  <a:pt x="58978" y="26761"/>
                </a:lnTo>
                <a:lnTo>
                  <a:pt x="27797" y="56784"/>
                </a:lnTo>
                <a:lnTo>
                  <a:pt x="7345" y="94853"/>
                </a:lnTo>
                <a:lnTo>
                  <a:pt x="0" y="138683"/>
                </a:lnTo>
                <a:lnTo>
                  <a:pt x="7345" y="182514"/>
                </a:lnTo>
                <a:lnTo>
                  <a:pt x="27797" y="220583"/>
                </a:lnTo>
                <a:lnTo>
                  <a:pt x="58978" y="250606"/>
                </a:lnTo>
                <a:lnTo>
                  <a:pt x="98511" y="270296"/>
                </a:lnTo>
                <a:lnTo>
                  <a:pt x="144018" y="277367"/>
                </a:lnTo>
                <a:lnTo>
                  <a:pt x="189524" y="270296"/>
                </a:lnTo>
                <a:lnTo>
                  <a:pt x="229057" y="250606"/>
                </a:lnTo>
                <a:lnTo>
                  <a:pt x="260238" y="220583"/>
                </a:lnTo>
                <a:lnTo>
                  <a:pt x="280690" y="182514"/>
                </a:lnTo>
                <a:lnTo>
                  <a:pt x="288035" y="138683"/>
                </a:lnTo>
                <a:lnTo>
                  <a:pt x="280690" y="94853"/>
                </a:lnTo>
                <a:lnTo>
                  <a:pt x="260238" y="56784"/>
                </a:lnTo>
                <a:lnTo>
                  <a:pt x="229057" y="26761"/>
                </a:lnTo>
                <a:lnTo>
                  <a:pt x="189524" y="7071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980292" y="2405635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627" y="216789"/>
            <a:ext cx="10512425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ACCENTURE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300"/>
              </a:lnSpc>
              <a:spcBef>
                <a:spcPts val="270"/>
              </a:spcBef>
            </a:pPr>
            <a:r>
              <a:rPr sz="2400" b="1" spc="-5" dirty="0">
                <a:latin typeface="Arial"/>
                <a:cs typeface="Arial"/>
              </a:rPr>
              <a:t>SCENARIO 2 </a:t>
            </a:r>
            <a:r>
              <a:rPr sz="2400" b="1" dirty="0">
                <a:latin typeface="Arial"/>
                <a:cs typeface="Arial"/>
              </a:rPr>
              <a:t>– </a:t>
            </a:r>
            <a:r>
              <a:rPr sz="2400" b="1" spc="-5" dirty="0">
                <a:latin typeface="Arial"/>
                <a:cs typeface="Arial"/>
              </a:rPr>
              <a:t>IDENTIFYING AND CHANGING THE CONSEQUENCES </a:t>
            </a:r>
            <a:r>
              <a:rPr sz="2400" b="1" dirty="0">
                <a:latin typeface="Arial"/>
                <a:cs typeface="Arial"/>
              </a:rPr>
              <a:t>OF  </a:t>
            </a:r>
            <a:r>
              <a:rPr sz="2400" b="1" spc="-25" dirty="0">
                <a:latin typeface="Arial"/>
                <a:cs typeface="Arial"/>
              </a:rPr>
              <a:t>FAILURE </a:t>
            </a:r>
            <a:r>
              <a:rPr sz="2400" b="1" spc="-5" dirty="0">
                <a:latin typeface="Arial"/>
                <a:cs typeface="Arial"/>
              </a:rPr>
              <a:t>AND </a:t>
            </a:r>
            <a:r>
              <a:rPr sz="2400" b="1" spc="-20" dirty="0">
                <a:latin typeface="Arial"/>
                <a:cs typeface="Arial"/>
              </a:rPr>
              <a:t>RECALCULATING </a:t>
            </a:r>
            <a:r>
              <a:rPr sz="2400" b="1" spc="-5" dirty="0">
                <a:latin typeface="Arial"/>
                <a:cs typeface="Arial"/>
              </a:rPr>
              <a:t>RISK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5704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19" h="489585">
                <a:moveTo>
                  <a:pt x="238506" y="0"/>
                </a:moveTo>
                <a:lnTo>
                  <a:pt x="0" y="0"/>
                </a:lnTo>
                <a:lnTo>
                  <a:pt x="238506" y="244601"/>
                </a:lnTo>
                <a:lnTo>
                  <a:pt x="0" y="489203"/>
                </a:lnTo>
                <a:lnTo>
                  <a:pt x="238506" y="489203"/>
                </a:lnTo>
                <a:lnTo>
                  <a:pt x="477012" y="244601"/>
                </a:lnTo>
                <a:lnTo>
                  <a:pt x="238506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9026" y="3149549"/>
            <a:ext cx="1581785" cy="3549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6515" marR="5080" indent="-44450">
              <a:lnSpc>
                <a:spcPts val="1150"/>
              </a:lnSpc>
              <a:spcBef>
                <a:spcPts val="380"/>
              </a:spcBef>
            </a:pPr>
            <a:r>
              <a:rPr sz="1200" b="1" spc="-20" dirty="0">
                <a:solidFill>
                  <a:srgbClr val="FFB500"/>
                </a:solidFill>
                <a:latin typeface="Arial"/>
                <a:cs typeface="Arial"/>
              </a:rPr>
              <a:t>SARAH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STARTS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HER 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DAY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IN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OFFICE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4273422"/>
            <a:ext cx="1680210" cy="109918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algn="ctr">
              <a:lnSpc>
                <a:spcPts val="1190"/>
              </a:lnSpc>
              <a:spcBef>
                <a:spcPts val="25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Logs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into ADG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checks  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risk calculations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type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transformer.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Tom  has reported that 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risk  valuation is very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particular type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 in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fleet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0150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85364" y="4277995"/>
            <a:ext cx="1718310" cy="14014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-2540" algn="ctr">
              <a:lnSpc>
                <a:spcPct val="90000"/>
              </a:lnSpc>
              <a:spcBef>
                <a:spcPts val="235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Reviewing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Likelihood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Failure,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Consequences  of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Failure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Risk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associated,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it is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determined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that the cost consequence 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transformers &lt;20Mva  exceeds what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would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typically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be incurred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this  type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2278" y="3003550"/>
            <a:ext cx="1659255" cy="5010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-635" algn="ctr">
              <a:lnSpc>
                <a:spcPts val="1150"/>
              </a:lnSpc>
              <a:spcBef>
                <a:spcPts val="380"/>
              </a:spcBef>
            </a:pP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CLONE &amp;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EDIT  EXISTING  CONSEQUENCES</a:t>
            </a:r>
            <a:r>
              <a:rPr sz="1200" b="1" spc="-11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0941" y="4278884"/>
            <a:ext cx="1703705" cy="1551940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24765" marR="18415" indent="-1905" algn="ctr">
              <a:lnSpc>
                <a:spcPct val="90100"/>
              </a:lnSpc>
              <a:spcBef>
                <a:spcPts val="234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Sarah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clones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existing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set of consequences</a:t>
            </a:r>
            <a:r>
              <a:rPr sz="11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using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Transformers as 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baseline.</a:t>
            </a:r>
            <a:endParaRPr sz="1100">
              <a:latin typeface="Arial"/>
              <a:cs typeface="Arial"/>
            </a:endParaRPr>
          </a:p>
          <a:p>
            <a:pPr marL="12700" marR="5080" indent="-2540" algn="ctr">
              <a:lnSpc>
                <a:spcPts val="1190"/>
              </a:lnSpc>
              <a:spcBef>
                <a:spcPts val="1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Edits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costs  consequences to reflect  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lower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cost  consequences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&lt;20MAV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reviews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total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impact.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82606" y="2272029"/>
            <a:ext cx="1698625" cy="12325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065" marR="5080" indent="-1270" algn="ctr">
              <a:lnSpc>
                <a:spcPts val="1150"/>
              </a:lnSpc>
              <a:spcBef>
                <a:spcPts val="380"/>
              </a:spcBef>
            </a:pP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RECALCULATES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RISK  FOR NEWLY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MAPPED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TRANSFORMERS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AND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REVIEWS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</a:t>
            </a:r>
            <a:r>
              <a:rPr sz="1200" b="1" spc="-8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IMPACT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THIS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HAS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ON THE 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OVERALL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RISK FOR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TRANSFORMER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FLEET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1191" y="4273422"/>
            <a:ext cx="1621790" cy="12503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-2540" algn="ctr">
              <a:lnSpc>
                <a:spcPts val="1190"/>
              </a:lnSpc>
              <a:spcBef>
                <a:spcPts val="25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Navigates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the  consequence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mapping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screen and filters to the  subset of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transformers  meeting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&lt;20MVA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criteria and maps the</a:t>
            </a:r>
            <a:r>
              <a:rPr sz="11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new  consequences to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this  transformer.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96576" y="4273422"/>
            <a:ext cx="1691005" cy="12503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3970" marR="7620" indent="1270" algn="ctr">
              <a:lnSpc>
                <a:spcPts val="1190"/>
              </a:lnSpc>
              <a:spcBef>
                <a:spcPts val="25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Recalculates 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risk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have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remapped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ts val="11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Reviews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overall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1100">
              <a:latin typeface="Arial"/>
              <a:cs typeface="Arial"/>
            </a:endParaRPr>
          </a:p>
          <a:p>
            <a:pPr marL="12700" marR="5080" indent="635" algn="ctr">
              <a:lnSpc>
                <a:spcPts val="1190"/>
              </a:lnSpc>
              <a:spcBef>
                <a:spcPts val="8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has on 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 risk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 on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fleet of transformers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general.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0043" y="3003550"/>
            <a:ext cx="1702435" cy="5010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>
              <a:lnSpc>
                <a:spcPts val="1150"/>
              </a:lnSpc>
              <a:spcBef>
                <a:spcPts val="380"/>
              </a:spcBef>
            </a:pPr>
            <a:r>
              <a:rPr sz="1200" b="1" spc="-20" dirty="0">
                <a:solidFill>
                  <a:srgbClr val="FFB500"/>
                </a:solidFill>
                <a:latin typeface="Arial"/>
                <a:cs typeface="Arial"/>
              </a:rPr>
              <a:t>MAP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CONSEQUENCES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TO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&lt;20MVA  TRANSFORMERS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99333" y="2857246"/>
            <a:ext cx="1687195" cy="6477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-1905" algn="ctr">
              <a:lnSpc>
                <a:spcPct val="80000"/>
              </a:lnSpc>
              <a:spcBef>
                <a:spcPts val="385"/>
              </a:spcBef>
            </a:pP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REVIEWS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TRANSFORMER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LOF,  CONSEQUENCES</a:t>
            </a:r>
            <a:r>
              <a:rPr sz="1200" b="1" spc="-11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AND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 RISK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78173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2294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06790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49761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959085" y="6009538"/>
            <a:ext cx="1788795" cy="6591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ct val="80100"/>
              </a:lnSpc>
              <a:spcBef>
                <a:spcPts val="475"/>
              </a:spcBef>
            </a:pP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REVIEWS</a:t>
            </a:r>
            <a:r>
              <a:rPr sz="1600" b="1" spc="-6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FB500"/>
                </a:solidFill>
                <a:latin typeface="Arial"/>
                <a:cs typeface="Arial"/>
              </a:rPr>
              <a:t>IMPACT  ACROSS </a:t>
            </a:r>
            <a:r>
              <a:rPr sz="1600" b="1" spc="-20" dirty="0">
                <a:solidFill>
                  <a:srgbClr val="FFB500"/>
                </a:solidFill>
                <a:latin typeface="Arial"/>
                <a:cs typeface="Arial"/>
              </a:rPr>
              <a:t>ALL  </a:t>
            </a:r>
            <a:r>
              <a:rPr sz="1600" b="1" spc="-10" dirty="0">
                <a:solidFill>
                  <a:srgbClr val="FFB500"/>
                </a:solidFill>
                <a:latin typeface="Arial"/>
                <a:cs typeface="Arial"/>
              </a:rPr>
              <a:t>TRANSFORMERS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3448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2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4992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1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9510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2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000" y="1491996"/>
            <a:ext cx="2819400" cy="909955"/>
          </a:xfrm>
          <a:custGeom>
            <a:avLst/>
            <a:gdLst/>
            <a:ahLst/>
            <a:cxnLst/>
            <a:rect l="l" t="t" r="r" b="b"/>
            <a:pathLst>
              <a:path w="2819400" h="909955">
                <a:moveTo>
                  <a:pt x="0" y="909827"/>
                </a:moveTo>
                <a:lnTo>
                  <a:pt x="2819400" y="909827"/>
                </a:lnTo>
                <a:lnTo>
                  <a:pt x="2819400" y="0"/>
                </a:lnTo>
                <a:lnTo>
                  <a:pt x="0" y="0"/>
                </a:lnTo>
                <a:lnTo>
                  <a:pt x="0" y="909827"/>
                </a:lnTo>
                <a:close/>
              </a:path>
            </a:pathLst>
          </a:custGeom>
          <a:solidFill>
            <a:srgbClr val="5A5858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81000" y="1578355"/>
            <a:ext cx="2819400" cy="62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669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Sarah</a:t>
            </a:r>
            <a:endParaRPr sz="1800">
              <a:latin typeface="Arial"/>
              <a:cs typeface="Arial"/>
            </a:endParaRPr>
          </a:p>
          <a:p>
            <a:pPr marL="1042669" marR="608965">
              <a:lnSpc>
                <a:spcPct val="100000"/>
              </a:lnSpc>
              <a:spcBef>
                <a:spcPts val="15"/>
              </a:spcBef>
            </a:pPr>
            <a:r>
              <a:rPr sz="1050" b="1" i="1" dirty="0">
                <a:solidFill>
                  <a:srgbClr val="FFFFFF"/>
                </a:solidFill>
                <a:latin typeface="Arial"/>
                <a:cs typeface="Arial"/>
              </a:rPr>
              <a:t>Risk &amp;</a:t>
            </a:r>
            <a:r>
              <a:rPr sz="1050" b="1" i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i="1" dirty="0">
                <a:solidFill>
                  <a:srgbClr val="FFFFFF"/>
                </a:solidFill>
                <a:latin typeface="Arial"/>
                <a:cs typeface="Arial"/>
              </a:rPr>
              <a:t>Investment  Manager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2343" y="1617071"/>
            <a:ext cx="540385" cy="539115"/>
          </a:xfrm>
          <a:custGeom>
            <a:avLst/>
            <a:gdLst/>
            <a:ahLst/>
            <a:cxnLst/>
            <a:rect l="l" t="t" r="r" b="b"/>
            <a:pathLst>
              <a:path w="540385" h="539114">
                <a:moveTo>
                  <a:pt x="290741" y="0"/>
                </a:moveTo>
                <a:lnTo>
                  <a:pt x="261814" y="1578"/>
                </a:lnTo>
                <a:lnTo>
                  <a:pt x="233765" y="7016"/>
                </a:lnTo>
                <a:lnTo>
                  <a:pt x="210287" y="17365"/>
                </a:lnTo>
                <a:lnTo>
                  <a:pt x="195073" y="33679"/>
                </a:lnTo>
                <a:lnTo>
                  <a:pt x="184817" y="34703"/>
                </a:lnTo>
                <a:lnTo>
                  <a:pt x="154511" y="71516"/>
                </a:lnTo>
                <a:lnTo>
                  <a:pt x="154278" y="98238"/>
                </a:lnTo>
                <a:lnTo>
                  <a:pt x="158969" y="124960"/>
                </a:lnTo>
                <a:lnTo>
                  <a:pt x="165066" y="147823"/>
                </a:lnTo>
                <a:lnTo>
                  <a:pt x="165066" y="149698"/>
                </a:lnTo>
                <a:lnTo>
                  <a:pt x="166940" y="149698"/>
                </a:lnTo>
                <a:lnTo>
                  <a:pt x="166940" y="151568"/>
                </a:lnTo>
                <a:lnTo>
                  <a:pt x="160198" y="161246"/>
                </a:lnTo>
                <a:lnTo>
                  <a:pt x="156623" y="172853"/>
                </a:lnTo>
                <a:lnTo>
                  <a:pt x="163186" y="215188"/>
                </a:lnTo>
                <a:lnTo>
                  <a:pt x="168814" y="218933"/>
                </a:lnTo>
                <a:lnTo>
                  <a:pt x="173300" y="243111"/>
                </a:lnTo>
                <a:lnTo>
                  <a:pt x="182181" y="262203"/>
                </a:lnTo>
                <a:lnTo>
                  <a:pt x="192821" y="276033"/>
                </a:lnTo>
                <a:lnTo>
                  <a:pt x="202581" y="284423"/>
                </a:lnTo>
                <a:lnTo>
                  <a:pt x="202581" y="338691"/>
                </a:lnTo>
                <a:lnTo>
                  <a:pt x="174441" y="349914"/>
                </a:lnTo>
                <a:lnTo>
                  <a:pt x="119841" y="369885"/>
                </a:lnTo>
                <a:lnTo>
                  <a:pt x="75264" y="388977"/>
                </a:lnTo>
                <a:lnTo>
                  <a:pt x="42291" y="409121"/>
                </a:lnTo>
                <a:lnTo>
                  <a:pt x="9495" y="466632"/>
                </a:lnTo>
                <a:lnTo>
                  <a:pt x="351" y="518559"/>
                </a:lnTo>
                <a:lnTo>
                  <a:pt x="0" y="527680"/>
                </a:lnTo>
                <a:lnTo>
                  <a:pt x="0" y="533294"/>
                </a:lnTo>
                <a:lnTo>
                  <a:pt x="3751" y="538908"/>
                </a:lnTo>
                <a:lnTo>
                  <a:pt x="534584" y="538909"/>
                </a:lnTo>
                <a:lnTo>
                  <a:pt x="540212" y="533294"/>
                </a:lnTo>
                <a:lnTo>
                  <a:pt x="540212" y="527681"/>
                </a:lnTo>
                <a:lnTo>
                  <a:pt x="539567" y="518559"/>
                </a:lnTo>
                <a:lnTo>
                  <a:pt x="539267" y="516454"/>
                </a:lnTo>
                <a:lnTo>
                  <a:pt x="22508" y="516453"/>
                </a:lnTo>
                <a:lnTo>
                  <a:pt x="24413" y="502654"/>
                </a:lnTo>
                <a:lnTo>
                  <a:pt x="33850" y="463827"/>
                </a:lnTo>
                <a:lnTo>
                  <a:pt x="60874" y="423653"/>
                </a:lnTo>
                <a:lnTo>
                  <a:pt x="133616" y="388451"/>
                </a:lnTo>
                <a:lnTo>
                  <a:pt x="190414" y="367401"/>
                </a:lnTo>
                <a:lnTo>
                  <a:pt x="199061" y="363950"/>
                </a:lnTo>
                <a:lnTo>
                  <a:pt x="208059" y="360501"/>
                </a:lnTo>
                <a:lnTo>
                  <a:pt x="217585" y="357404"/>
                </a:lnTo>
                <a:lnTo>
                  <a:pt x="221339" y="355528"/>
                </a:lnTo>
                <a:lnTo>
                  <a:pt x="225086" y="351789"/>
                </a:lnTo>
                <a:lnTo>
                  <a:pt x="225086" y="275070"/>
                </a:lnTo>
                <a:lnTo>
                  <a:pt x="223213" y="271325"/>
                </a:lnTo>
                <a:lnTo>
                  <a:pt x="219458" y="269456"/>
                </a:lnTo>
                <a:lnTo>
                  <a:pt x="215063" y="265918"/>
                </a:lnTo>
                <a:lnTo>
                  <a:pt x="205392" y="255187"/>
                </a:lnTo>
                <a:lnTo>
                  <a:pt x="195721" y="237088"/>
                </a:lnTo>
                <a:lnTo>
                  <a:pt x="191325" y="211443"/>
                </a:lnTo>
                <a:lnTo>
                  <a:pt x="191325" y="207705"/>
                </a:lnTo>
                <a:lnTo>
                  <a:pt x="187571" y="202090"/>
                </a:lnTo>
                <a:lnTo>
                  <a:pt x="181943" y="202090"/>
                </a:lnTo>
                <a:lnTo>
                  <a:pt x="180304" y="198026"/>
                </a:lnTo>
                <a:lnTo>
                  <a:pt x="178664" y="192032"/>
                </a:lnTo>
                <a:lnTo>
                  <a:pt x="177727" y="184987"/>
                </a:lnTo>
                <a:lnTo>
                  <a:pt x="178196" y="177764"/>
                </a:lnTo>
                <a:lnTo>
                  <a:pt x="178196" y="172149"/>
                </a:lnTo>
                <a:lnTo>
                  <a:pt x="180069" y="168411"/>
                </a:lnTo>
                <a:lnTo>
                  <a:pt x="187571" y="164666"/>
                </a:lnTo>
                <a:lnTo>
                  <a:pt x="191325" y="160921"/>
                </a:lnTo>
                <a:lnTo>
                  <a:pt x="191325" y="153437"/>
                </a:lnTo>
                <a:lnTo>
                  <a:pt x="189451" y="149698"/>
                </a:lnTo>
                <a:lnTo>
                  <a:pt x="187571" y="140339"/>
                </a:lnTo>
                <a:lnTo>
                  <a:pt x="182471" y="123617"/>
                </a:lnTo>
                <a:lnTo>
                  <a:pt x="177723" y="101982"/>
                </a:lnTo>
                <a:lnTo>
                  <a:pt x="176492" y="80345"/>
                </a:lnTo>
                <a:lnTo>
                  <a:pt x="181943" y="63620"/>
                </a:lnTo>
                <a:lnTo>
                  <a:pt x="185697" y="58006"/>
                </a:lnTo>
                <a:lnTo>
                  <a:pt x="191325" y="54267"/>
                </a:lnTo>
                <a:lnTo>
                  <a:pt x="206329" y="54267"/>
                </a:lnTo>
                <a:lnTo>
                  <a:pt x="211957" y="50522"/>
                </a:lnTo>
                <a:lnTo>
                  <a:pt x="211957" y="46777"/>
                </a:lnTo>
                <a:lnTo>
                  <a:pt x="219490" y="37188"/>
                </a:lnTo>
                <a:lnTo>
                  <a:pt x="235638" y="29002"/>
                </a:lnTo>
                <a:lnTo>
                  <a:pt x="259172" y="23624"/>
                </a:lnTo>
                <a:lnTo>
                  <a:pt x="288861" y="22457"/>
                </a:lnTo>
                <a:lnTo>
                  <a:pt x="370851" y="22457"/>
                </a:lnTo>
                <a:lnTo>
                  <a:pt x="355686" y="12862"/>
                </a:lnTo>
                <a:lnTo>
                  <a:pt x="324004" y="3712"/>
                </a:lnTo>
                <a:lnTo>
                  <a:pt x="290741" y="0"/>
                </a:lnTo>
                <a:close/>
              </a:path>
              <a:path w="540385" h="539114">
                <a:moveTo>
                  <a:pt x="370851" y="22457"/>
                </a:moveTo>
                <a:lnTo>
                  <a:pt x="288861" y="22457"/>
                </a:lnTo>
                <a:lnTo>
                  <a:pt x="320221" y="25906"/>
                </a:lnTo>
                <a:lnTo>
                  <a:pt x="345603" y="33214"/>
                </a:lnTo>
                <a:lnTo>
                  <a:pt x="363247" y="44031"/>
                </a:lnTo>
                <a:lnTo>
                  <a:pt x="371393" y="58006"/>
                </a:lnTo>
                <a:lnTo>
                  <a:pt x="371395" y="77947"/>
                </a:lnTo>
                <a:lnTo>
                  <a:pt x="367175" y="99642"/>
                </a:lnTo>
                <a:lnTo>
                  <a:pt x="360846" y="120635"/>
                </a:lnTo>
                <a:lnTo>
                  <a:pt x="354516" y="138470"/>
                </a:lnTo>
                <a:lnTo>
                  <a:pt x="350762" y="147823"/>
                </a:lnTo>
                <a:lnTo>
                  <a:pt x="348888" y="151568"/>
                </a:lnTo>
                <a:lnTo>
                  <a:pt x="348888" y="160921"/>
                </a:lnTo>
                <a:lnTo>
                  <a:pt x="350762" y="164666"/>
                </a:lnTo>
                <a:lnTo>
                  <a:pt x="358264" y="168411"/>
                </a:lnTo>
                <a:lnTo>
                  <a:pt x="360144" y="172149"/>
                </a:lnTo>
                <a:lnTo>
                  <a:pt x="360144" y="177764"/>
                </a:lnTo>
                <a:lnTo>
                  <a:pt x="360611" y="184987"/>
                </a:lnTo>
                <a:lnTo>
                  <a:pt x="359672" y="192032"/>
                </a:lnTo>
                <a:lnTo>
                  <a:pt x="358030" y="198026"/>
                </a:lnTo>
                <a:lnTo>
                  <a:pt x="356390" y="202090"/>
                </a:lnTo>
                <a:lnTo>
                  <a:pt x="352636" y="202090"/>
                </a:lnTo>
                <a:lnTo>
                  <a:pt x="348888" y="207705"/>
                </a:lnTo>
                <a:lnTo>
                  <a:pt x="348888" y="211443"/>
                </a:lnTo>
                <a:lnTo>
                  <a:pt x="344462" y="237088"/>
                </a:lnTo>
                <a:lnTo>
                  <a:pt x="334584" y="255187"/>
                </a:lnTo>
                <a:lnTo>
                  <a:pt x="324355" y="265918"/>
                </a:lnTo>
                <a:lnTo>
                  <a:pt x="318874" y="269456"/>
                </a:lnTo>
                <a:lnTo>
                  <a:pt x="317001" y="271326"/>
                </a:lnTo>
                <a:lnTo>
                  <a:pt x="315120" y="275071"/>
                </a:lnTo>
                <a:lnTo>
                  <a:pt x="315120" y="351789"/>
                </a:lnTo>
                <a:lnTo>
                  <a:pt x="317001" y="355528"/>
                </a:lnTo>
                <a:lnTo>
                  <a:pt x="322629" y="357404"/>
                </a:lnTo>
                <a:lnTo>
                  <a:pt x="331067" y="360501"/>
                </a:lnTo>
                <a:lnTo>
                  <a:pt x="347948" y="367401"/>
                </a:lnTo>
                <a:lnTo>
                  <a:pt x="404984" y="388451"/>
                </a:lnTo>
                <a:lnTo>
                  <a:pt x="446895" y="406052"/>
                </a:lnTo>
                <a:lnTo>
                  <a:pt x="495195" y="441606"/>
                </a:lnTo>
                <a:lnTo>
                  <a:pt x="510434" y="484644"/>
                </a:lnTo>
                <a:lnTo>
                  <a:pt x="515826" y="516454"/>
                </a:lnTo>
                <a:lnTo>
                  <a:pt x="539267" y="516454"/>
                </a:lnTo>
                <a:lnTo>
                  <a:pt x="529134" y="466632"/>
                </a:lnTo>
                <a:lnTo>
                  <a:pt x="496043" y="409121"/>
                </a:lnTo>
                <a:lnTo>
                  <a:pt x="463072" y="388977"/>
                </a:lnTo>
                <a:lnTo>
                  <a:pt x="418494" y="369885"/>
                </a:lnTo>
                <a:lnTo>
                  <a:pt x="363891" y="349914"/>
                </a:lnTo>
                <a:lnTo>
                  <a:pt x="357942" y="347109"/>
                </a:lnTo>
                <a:lnTo>
                  <a:pt x="351464" y="344302"/>
                </a:lnTo>
                <a:lnTo>
                  <a:pt x="344636" y="341496"/>
                </a:lnTo>
                <a:lnTo>
                  <a:pt x="337632" y="338691"/>
                </a:lnTo>
                <a:lnTo>
                  <a:pt x="337632" y="284424"/>
                </a:lnTo>
                <a:lnTo>
                  <a:pt x="346336" y="276033"/>
                </a:lnTo>
                <a:lnTo>
                  <a:pt x="356623" y="262203"/>
                </a:lnTo>
                <a:lnTo>
                  <a:pt x="365855" y="243111"/>
                </a:lnTo>
                <a:lnTo>
                  <a:pt x="371393" y="218933"/>
                </a:lnTo>
                <a:lnTo>
                  <a:pt x="375147" y="215188"/>
                </a:lnTo>
                <a:lnTo>
                  <a:pt x="378901" y="207705"/>
                </a:lnTo>
                <a:lnTo>
                  <a:pt x="382649" y="198345"/>
                </a:lnTo>
                <a:lnTo>
                  <a:pt x="384350" y="185513"/>
                </a:lnTo>
                <a:lnTo>
                  <a:pt x="383588" y="172854"/>
                </a:lnTo>
                <a:lnTo>
                  <a:pt x="380012" y="161246"/>
                </a:lnTo>
                <a:lnTo>
                  <a:pt x="373273" y="151568"/>
                </a:lnTo>
                <a:lnTo>
                  <a:pt x="373273" y="147823"/>
                </a:lnTo>
                <a:lnTo>
                  <a:pt x="375147" y="145953"/>
                </a:lnTo>
                <a:lnTo>
                  <a:pt x="382034" y="127125"/>
                </a:lnTo>
                <a:lnTo>
                  <a:pt x="389450" y="103383"/>
                </a:lnTo>
                <a:lnTo>
                  <a:pt x="394325" y="77947"/>
                </a:lnTo>
                <a:lnTo>
                  <a:pt x="394284" y="71516"/>
                </a:lnTo>
                <a:lnTo>
                  <a:pt x="393905" y="52392"/>
                </a:lnTo>
                <a:lnTo>
                  <a:pt x="380687" y="28680"/>
                </a:lnTo>
                <a:lnTo>
                  <a:pt x="370851" y="224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5478"/>
            <a:ext cx="55854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Digital Grid </a:t>
            </a:r>
            <a:r>
              <a:rPr sz="2000" dirty="0"/>
              <a:t>– </a:t>
            </a:r>
            <a:r>
              <a:rPr sz="2000" spc="-5" dirty="0"/>
              <a:t>Asset </a:t>
            </a:r>
            <a:r>
              <a:rPr sz="2000" dirty="0"/>
              <a:t>Management </a:t>
            </a:r>
            <a:r>
              <a:rPr sz="2000" spc="-5" dirty="0"/>
              <a:t>Demo</a:t>
            </a:r>
            <a:r>
              <a:rPr sz="2000" dirty="0"/>
              <a:t> </a:t>
            </a:r>
            <a:r>
              <a:rPr sz="2000" spc="-5" dirty="0"/>
              <a:t>scenarios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343001" y="783463"/>
            <a:ext cx="5707380" cy="4464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Scenario </a:t>
            </a:r>
            <a:r>
              <a:rPr sz="1400" b="1" i="1" dirty="0">
                <a:solidFill>
                  <a:srgbClr val="A0B6E2"/>
                </a:solidFill>
                <a:latin typeface="Segoe UI"/>
                <a:cs typeface="Segoe UI"/>
              </a:rPr>
              <a:t>2 – </a:t>
            </a:r>
            <a:r>
              <a:rPr sz="1400" b="1" i="1" spc="-10" dirty="0">
                <a:solidFill>
                  <a:srgbClr val="A0B6E2"/>
                </a:solidFill>
                <a:latin typeface="Segoe UI"/>
                <a:cs typeface="Segoe UI"/>
              </a:rPr>
              <a:t>Asset </a:t>
            </a: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Health (Consequences</a:t>
            </a:r>
            <a:r>
              <a:rPr sz="1400" b="1" i="1" spc="-55" dirty="0">
                <a:solidFill>
                  <a:srgbClr val="A0B6E2"/>
                </a:solidFill>
                <a:latin typeface="Segoe UI"/>
                <a:cs typeface="Segoe UI"/>
              </a:rPr>
              <a:t> </a:t>
            </a:r>
            <a:r>
              <a:rPr sz="1400" b="1" i="1" dirty="0">
                <a:solidFill>
                  <a:srgbClr val="A0B6E2"/>
                </a:solidFill>
                <a:latin typeface="Segoe UI"/>
                <a:cs typeface="Segoe UI"/>
              </a:rPr>
              <a:t>Modelling)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299085" marR="41910" indent="-287020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Engineer looks through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fleet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transformers and notices the risk  on one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them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high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 the consequences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too high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/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 that type specification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transformers.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Creates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request to amend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consequences for any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transformers</a:t>
            </a:r>
            <a:endParaRPr sz="1400">
              <a:latin typeface="Segoe UI"/>
              <a:cs typeface="Segoe UI"/>
            </a:endParaRPr>
          </a:p>
          <a:p>
            <a:pPr marL="299085" marR="176530">
              <a:lnSpc>
                <a:spcPts val="185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below a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certain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BaseMVA.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User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goes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application,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reviews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consequences for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transformers,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determines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that the cost (or  another) needs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amended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rest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remain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same.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clones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existing consequences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saves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them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system</a:t>
            </a:r>
            <a:endParaRPr sz="1400">
              <a:latin typeface="Segoe UI"/>
              <a:cs typeface="Segoe UI"/>
            </a:endParaRPr>
          </a:p>
          <a:p>
            <a:pPr marL="299085" marR="127000" indent="-287020" algn="just">
              <a:lnSpc>
                <a:spcPct val="11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then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edits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cost consequence for 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&lt;20Mva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transformers  and checks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through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consequences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reviews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total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impact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saves the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</a:t>
            </a:r>
            <a:endParaRPr sz="1400">
              <a:latin typeface="Segoe UI"/>
              <a:cs typeface="Segoe UI"/>
            </a:endParaRPr>
          </a:p>
          <a:p>
            <a:pPr marL="299085" marR="69215" indent="-287020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then maps 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required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  that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were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created. This 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saved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given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option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 recalculate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all risks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based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revised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</a:t>
            </a:r>
            <a:endParaRPr sz="1400">
              <a:latin typeface="Segoe UI"/>
              <a:cs typeface="Segoe UI"/>
            </a:endParaRPr>
          </a:p>
          <a:p>
            <a:pPr marL="299085" marR="285750" indent="-287020" algn="just">
              <a:lnSpc>
                <a:spcPct val="11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goes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asset health for the changed transformers and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reviews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consequences, these consequences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are seen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more  reflective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situation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the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3645" y="709930"/>
            <a:ext cx="5704840" cy="2586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Scenario </a:t>
            </a:r>
            <a:r>
              <a:rPr sz="1400" b="1" i="1" dirty="0">
                <a:solidFill>
                  <a:srgbClr val="A0B6E2"/>
                </a:solidFill>
                <a:latin typeface="Segoe UI"/>
                <a:cs typeface="Segoe UI"/>
              </a:rPr>
              <a:t>2</a:t>
            </a:r>
            <a:r>
              <a:rPr sz="1400" b="1" i="1" spc="-15" dirty="0">
                <a:solidFill>
                  <a:srgbClr val="A0B6E2"/>
                </a:solidFill>
                <a:latin typeface="Segoe UI"/>
                <a:cs typeface="Segoe UI"/>
              </a:rPr>
              <a:t> </a:t>
            </a:r>
            <a:r>
              <a:rPr sz="1400" b="1" i="1" dirty="0">
                <a:solidFill>
                  <a:srgbClr val="A0B6E2"/>
                </a:solidFill>
                <a:latin typeface="Segoe UI"/>
                <a:cs typeface="Segoe UI"/>
              </a:rPr>
              <a:t>–Definitions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10100"/>
              </a:lnSpc>
            </a:pPr>
            <a:r>
              <a:rPr sz="1400" b="1" dirty="0">
                <a:solidFill>
                  <a:srgbClr val="A0B6E2"/>
                </a:solidFill>
                <a:latin typeface="Segoe UI"/>
                <a:cs typeface="Segoe UI"/>
              </a:rPr>
              <a:t>Consequence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defined as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probability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 that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reflects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consequences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particular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event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happening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asset.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set on 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current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scale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enable normalisation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however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could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also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considered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points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.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 marR="391160">
              <a:lnSpc>
                <a:spcPct val="110000"/>
              </a:lnSpc>
            </a:pPr>
            <a:r>
              <a:rPr sz="1400" b="1" dirty="0">
                <a:solidFill>
                  <a:srgbClr val="A0B6E2"/>
                </a:solidFill>
                <a:latin typeface="Segoe UI"/>
                <a:cs typeface="Segoe UI"/>
              </a:rPr>
              <a:t>Consequence Set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individual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aligned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those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laid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out by 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utility,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instance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we have  configured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consequence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Cost,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Reliability,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Safety and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Total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Impact.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76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Digital </a:t>
            </a:r>
            <a:r>
              <a:rPr spc="-5" dirty="0"/>
              <a:t>Grid </a:t>
            </a:r>
            <a:r>
              <a:rPr dirty="0"/>
              <a:t>– </a:t>
            </a:r>
            <a:r>
              <a:rPr spc="-5" dirty="0"/>
              <a:t>Landing</a:t>
            </a:r>
            <a:r>
              <a:rPr spc="-25" dirty="0"/>
              <a:t> </a:t>
            </a:r>
            <a:r>
              <a:rPr spc="-20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391414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This is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the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first screen user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sees when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logged in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to</a:t>
            </a:r>
            <a:r>
              <a:rPr sz="1400" b="0" i="1" spc="-1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the 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application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628" y="1528609"/>
            <a:ext cx="49530" cy="2374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1698472"/>
            <a:ext cx="4334510" cy="468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Here, user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will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have an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option to select the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business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unit o</a:t>
            </a:r>
            <a:r>
              <a:rPr lang="en-US" sz="1400" b="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 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interest.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User can choose one </a:t>
            </a:r>
            <a:r>
              <a:rPr sz="14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from</a:t>
            </a:r>
            <a:r>
              <a:rPr sz="1400" b="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following:</a:t>
            </a:r>
            <a:endParaRPr sz="1400" dirty="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001" y="2728087"/>
            <a:ext cx="272923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Asset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Health -</a:t>
            </a:r>
            <a:r>
              <a:rPr sz="1400" b="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Substation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0" dirty="0">
                <a:solidFill>
                  <a:srgbClr val="FFB500"/>
                </a:solidFill>
                <a:latin typeface="Segoe UI Light"/>
                <a:cs typeface="Segoe UI Light"/>
              </a:rPr>
              <a:t>Consequences</a:t>
            </a:r>
            <a:r>
              <a:rPr sz="1800" b="0" spc="-65" dirty="0">
                <a:solidFill>
                  <a:srgbClr val="FFB500"/>
                </a:solidFill>
                <a:latin typeface="Segoe UI Light"/>
                <a:cs typeface="Segoe UI Light"/>
              </a:rPr>
              <a:t> </a:t>
            </a:r>
            <a:r>
              <a:rPr sz="1800" b="0" dirty="0">
                <a:solidFill>
                  <a:srgbClr val="FFB500"/>
                </a:solidFill>
                <a:latin typeface="Segoe UI Light"/>
                <a:cs typeface="Segoe UI Light"/>
              </a:rPr>
              <a:t>Modelling</a:t>
            </a:r>
            <a:endParaRPr sz="18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42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Investment</a:t>
            </a:r>
            <a:r>
              <a:rPr sz="1400" b="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Optimisation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URD</a:t>
            </a:r>
            <a:r>
              <a:rPr sz="1400" b="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Cables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Geospatial</a:t>
            </a:r>
            <a:r>
              <a:rPr sz="1400" b="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Analysis</a:t>
            </a:r>
            <a:endParaRPr sz="1400" dirty="0">
              <a:latin typeface="Segoe UI Light"/>
              <a:cs typeface="Segoe U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BC493-58B8-493F-BC30-3F70892F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68427"/>
            <a:ext cx="7518383" cy="489549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162800" y="819150"/>
            <a:ext cx="2286000" cy="1314450"/>
          </a:xfrm>
          <a:custGeom>
            <a:avLst/>
            <a:gdLst/>
            <a:ahLst/>
            <a:cxnLst/>
            <a:rect l="l" t="t" r="r" b="b"/>
            <a:pathLst>
              <a:path w="2261870" h="2054860">
                <a:moveTo>
                  <a:pt x="0" y="31114"/>
                </a:moveTo>
                <a:lnTo>
                  <a:pt x="2450" y="19020"/>
                </a:lnTo>
                <a:lnTo>
                  <a:pt x="9128" y="9128"/>
                </a:lnTo>
                <a:lnTo>
                  <a:pt x="19020" y="2450"/>
                </a:lnTo>
                <a:lnTo>
                  <a:pt x="31114" y="0"/>
                </a:lnTo>
                <a:lnTo>
                  <a:pt x="2230501" y="0"/>
                </a:lnTo>
                <a:lnTo>
                  <a:pt x="2242595" y="2450"/>
                </a:lnTo>
                <a:lnTo>
                  <a:pt x="2252487" y="9128"/>
                </a:lnTo>
                <a:lnTo>
                  <a:pt x="2259165" y="19020"/>
                </a:lnTo>
                <a:lnTo>
                  <a:pt x="2261615" y="31114"/>
                </a:lnTo>
                <a:lnTo>
                  <a:pt x="2261615" y="2023237"/>
                </a:lnTo>
                <a:lnTo>
                  <a:pt x="2259165" y="2035331"/>
                </a:lnTo>
                <a:lnTo>
                  <a:pt x="2252487" y="2045223"/>
                </a:lnTo>
                <a:lnTo>
                  <a:pt x="2242595" y="2051901"/>
                </a:lnTo>
                <a:lnTo>
                  <a:pt x="2230501" y="2054352"/>
                </a:lnTo>
                <a:lnTo>
                  <a:pt x="31114" y="2054352"/>
                </a:lnTo>
                <a:lnTo>
                  <a:pt x="19020" y="2051901"/>
                </a:lnTo>
                <a:lnTo>
                  <a:pt x="9128" y="2045223"/>
                </a:lnTo>
                <a:lnTo>
                  <a:pt x="2450" y="2035331"/>
                </a:lnTo>
                <a:lnTo>
                  <a:pt x="0" y="2023237"/>
                </a:lnTo>
                <a:lnTo>
                  <a:pt x="0" y="31114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5478"/>
            <a:ext cx="71094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Connecting to </a:t>
            </a:r>
            <a:r>
              <a:rPr sz="2000" dirty="0"/>
              <a:t>the </a:t>
            </a:r>
            <a:r>
              <a:rPr sz="2000" spc="-5" dirty="0"/>
              <a:t>Asset </a:t>
            </a:r>
            <a:r>
              <a:rPr sz="2000" dirty="0"/>
              <a:t>Health Application </a:t>
            </a:r>
            <a:r>
              <a:rPr sz="2000" spc="-5" dirty="0"/>
              <a:t>Via AIP </a:t>
            </a:r>
            <a:r>
              <a:rPr sz="2000" dirty="0"/>
              <a:t>App</a:t>
            </a:r>
            <a:r>
              <a:rPr sz="2000" spc="-15" dirty="0"/>
              <a:t> </a:t>
            </a:r>
            <a:r>
              <a:rPr sz="2000" spc="5" dirty="0"/>
              <a:t>Gallery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343001" y="691641"/>
            <a:ext cx="4646295" cy="390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29485">
              <a:lnSpc>
                <a:spcPct val="11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Open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following link in Chrome:  </a:t>
            </a:r>
            <a:r>
              <a:rPr sz="1200" u="sng" spc="-5" dirty="0"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  <a:latin typeface="Segoe UI"/>
                <a:cs typeface="Segoe UI"/>
                <a:hlinkClick r:id="rId2"/>
              </a:rPr>
              <a:t>https://analyticapps.accenture.com/</a:t>
            </a:r>
            <a:endParaRPr sz="1200">
              <a:latin typeface="Segoe UI"/>
              <a:cs typeface="Segoe UI"/>
            </a:endParaRPr>
          </a:p>
          <a:p>
            <a:pPr marL="12700" marR="13335" algn="just">
              <a:lnSpc>
                <a:spcPct val="110100"/>
              </a:lnSpc>
              <a:spcBef>
                <a:spcPts val="1195"/>
              </a:spcBef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On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main dashboard page, select </a:t>
            </a:r>
            <a:r>
              <a:rPr sz="1200" spc="-20" dirty="0">
                <a:solidFill>
                  <a:srgbClr val="FFB500"/>
                </a:solidFill>
                <a:latin typeface="Segoe UI"/>
                <a:cs typeface="Segoe UI"/>
              </a:rPr>
              <a:t>Type </a:t>
            </a:r>
            <a:r>
              <a:rPr sz="1200" spc="-10" dirty="0">
                <a:solidFill>
                  <a:srgbClr val="FFB500"/>
                </a:solidFill>
                <a:latin typeface="Segoe UI"/>
                <a:cs typeface="Segoe UI"/>
              </a:rPr>
              <a:t>of </a:t>
            </a:r>
            <a:r>
              <a:rPr sz="1200" spc="-5" dirty="0">
                <a:solidFill>
                  <a:srgbClr val="FFB500"/>
                </a:solidFill>
                <a:latin typeface="Segoe UI"/>
                <a:cs typeface="Segoe UI"/>
              </a:rPr>
              <a:t>Application </a:t>
            </a:r>
            <a:r>
              <a:rPr sz="1200" dirty="0">
                <a:solidFill>
                  <a:srgbClr val="FFB500"/>
                </a:solidFill>
                <a:latin typeface="Segoe UI"/>
                <a:cs typeface="Segoe UI"/>
              </a:rPr>
              <a:t>= </a:t>
            </a:r>
            <a:r>
              <a:rPr sz="1200" spc="-5" dirty="0">
                <a:solidFill>
                  <a:srgbClr val="FFB500"/>
                </a:solidFill>
                <a:latin typeface="Segoe UI"/>
                <a:cs typeface="Segoe UI"/>
              </a:rPr>
              <a:t>Intelligent  </a:t>
            </a:r>
            <a:r>
              <a:rPr sz="1200" spc="5" dirty="0">
                <a:solidFill>
                  <a:srgbClr val="FFB500"/>
                </a:solidFill>
                <a:latin typeface="Segoe UI"/>
                <a:cs typeface="Segoe UI"/>
              </a:rPr>
              <a:t>Industry </a:t>
            </a:r>
            <a:r>
              <a:rPr sz="1200" spc="-5" dirty="0">
                <a:solidFill>
                  <a:srgbClr val="FFB500"/>
                </a:solidFill>
                <a:latin typeface="Segoe UI"/>
                <a:cs typeface="Segoe UI"/>
              </a:rPr>
              <a:t>Solutions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this will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open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showing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main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industry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solutions  currently</a:t>
            </a:r>
            <a:r>
              <a:rPr sz="12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available</a:t>
            </a:r>
            <a:endParaRPr sz="1200">
              <a:latin typeface="Segoe UI"/>
              <a:cs typeface="Segoe UI"/>
            </a:endParaRPr>
          </a:p>
          <a:p>
            <a:pPr marL="12700" marR="741680" algn="just">
              <a:lnSpc>
                <a:spcPct val="1933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on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Digital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Grid –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Asset Health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tile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view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pop up 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On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pop up,</a:t>
            </a:r>
            <a:r>
              <a:rPr sz="12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select</a:t>
            </a:r>
            <a:endParaRPr sz="1200">
              <a:latin typeface="Segoe UI"/>
              <a:cs typeface="Segoe UI"/>
            </a:endParaRPr>
          </a:p>
          <a:p>
            <a:pPr marL="184785" indent="-172720" algn="just">
              <a:lnSpc>
                <a:spcPct val="100000"/>
              </a:lnSpc>
              <a:spcBef>
                <a:spcPts val="1340"/>
              </a:spcBef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Launch –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will launch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application</a:t>
            </a:r>
            <a:endParaRPr sz="1200">
              <a:latin typeface="Segoe UI"/>
              <a:cs typeface="Segoe UI"/>
            </a:endParaRPr>
          </a:p>
          <a:p>
            <a:pPr marL="184785" marR="5080" indent="-185420" algn="r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Learn More will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open an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information page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containing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stage0</a:t>
            </a:r>
            <a:r>
              <a:rPr sz="1200" spc="-11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deck,</a:t>
            </a:r>
            <a:endParaRPr sz="1200">
              <a:latin typeface="Segoe UI"/>
              <a:cs typeface="Segoe UI"/>
            </a:endParaRPr>
          </a:p>
          <a:p>
            <a:pPr marR="55880" algn="r">
              <a:lnSpc>
                <a:spcPct val="100000"/>
              </a:lnSpc>
              <a:spcBef>
                <a:spcPts val="145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talk tracks and supporting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materials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for 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application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demo</a:t>
            </a:r>
            <a:endParaRPr sz="1200">
              <a:latin typeface="Segoe UI"/>
              <a:cs typeface="Segoe UI"/>
            </a:endParaRPr>
          </a:p>
          <a:p>
            <a:pPr marL="184785" marR="83185" indent="-1727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Rate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/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Recommend Solution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allows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users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rate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feedback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on  the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application</a:t>
            </a:r>
            <a:endParaRPr sz="1200">
              <a:latin typeface="Segoe UI"/>
              <a:cs typeface="Segoe UI"/>
            </a:endParaRPr>
          </a:p>
          <a:p>
            <a:pPr marL="12700" marR="579120">
              <a:lnSpc>
                <a:spcPct val="110000"/>
              </a:lnSpc>
              <a:spcBef>
                <a:spcPts val="1200"/>
              </a:spcBef>
            </a:pPr>
            <a:r>
              <a:rPr sz="1200" dirty="0">
                <a:solidFill>
                  <a:srgbClr val="FFB500"/>
                </a:solidFill>
                <a:latin typeface="Segoe UI"/>
                <a:cs typeface="Segoe UI"/>
              </a:rPr>
              <a:t>AIP App </a:t>
            </a:r>
            <a:r>
              <a:rPr sz="1200" spc="5" dirty="0">
                <a:solidFill>
                  <a:srgbClr val="FFB500"/>
                </a:solidFill>
                <a:latin typeface="Segoe UI"/>
                <a:cs typeface="Segoe UI"/>
              </a:rPr>
              <a:t>gallery </a:t>
            </a:r>
            <a:r>
              <a:rPr sz="1200" dirty="0">
                <a:solidFill>
                  <a:srgbClr val="FFB500"/>
                </a:solidFill>
                <a:latin typeface="Segoe UI"/>
                <a:cs typeface="Segoe UI"/>
              </a:rPr>
              <a:t>apps </a:t>
            </a:r>
            <a:r>
              <a:rPr sz="1200" spc="-5" dirty="0">
                <a:solidFill>
                  <a:srgbClr val="FFB500"/>
                </a:solidFill>
                <a:latin typeface="Segoe UI"/>
                <a:cs typeface="Segoe UI"/>
              </a:rPr>
              <a:t>are available </a:t>
            </a:r>
            <a:r>
              <a:rPr sz="1200" dirty="0">
                <a:solidFill>
                  <a:srgbClr val="FFB500"/>
                </a:solidFill>
                <a:latin typeface="Segoe UI"/>
                <a:cs typeface="Segoe UI"/>
              </a:rPr>
              <a:t>anyone </a:t>
            </a:r>
            <a:r>
              <a:rPr sz="1200" spc="-5" dirty="0">
                <a:solidFill>
                  <a:srgbClr val="FFB500"/>
                </a:solidFill>
                <a:latin typeface="Segoe UI"/>
                <a:cs typeface="Segoe UI"/>
              </a:rPr>
              <a:t>with </a:t>
            </a:r>
            <a:r>
              <a:rPr sz="1200" dirty="0">
                <a:solidFill>
                  <a:srgbClr val="FFB500"/>
                </a:solidFill>
                <a:latin typeface="Segoe UI"/>
                <a:cs typeface="Segoe UI"/>
              </a:rPr>
              <a:t>an</a:t>
            </a:r>
            <a:r>
              <a:rPr sz="1200" spc="-185" dirty="0">
                <a:solidFill>
                  <a:srgbClr val="FFB50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B500"/>
                </a:solidFill>
                <a:latin typeface="Segoe UI"/>
                <a:cs typeface="Segoe UI"/>
              </a:rPr>
              <a:t>Accenture  Enterprise</a:t>
            </a:r>
            <a:r>
              <a:rPr sz="1200" spc="-30" dirty="0">
                <a:solidFill>
                  <a:srgbClr val="FFB500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FFB500"/>
                </a:solidFill>
                <a:latin typeface="Segoe UI"/>
                <a:cs typeface="Segoe UI"/>
              </a:rPr>
              <a:t>ID.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96355" y="2695955"/>
            <a:ext cx="6118859" cy="2875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5478" y="4277105"/>
            <a:ext cx="942340" cy="1196340"/>
          </a:xfrm>
          <a:custGeom>
            <a:avLst/>
            <a:gdLst/>
            <a:ahLst/>
            <a:cxnLst/>
            <a:rect l="l" t="t" r="r" b="b"/>
            <a:pathLst>
              <a:path w="942340" h="1196339">
                <a:moveTo>
                  <a:pt x="0" y="156972"/>
                </a:moveTo>
                <a:lnTo>
                  <a:pt x="7997" y="107338"/>
                </a:lnTo>
                <a:lnTo>
                  <a:pt x="30272" y="64245"/>
                </a:lnTo>
                <a:lnTo>
                  <a:pt x="64245" y="30272"/>
                </a:lnTo>
                <a:lnTo>
                  <a:pt x="107338" y="7997"/>
                </a:lnTo>
                <a:lnTo>
                  <a:pt x="156972" y="0"/>
                </a:lnTo>
                <a:lnTo>
                  <a:pt x="784860" y="0"/>
                </a:lnTo>
                <a:lnTo>
                  <a:pt x="834493" y="7997"/>
                </a:lnTo>
                <a:lnTo>
                  <a:pt x="877586" y="30272"/>
                </a:lnTo>
                <a:lnTo>
                  <a:pt x="911559" y="64245"/>
                </a:lnTo>
                <a:lnTo>
                  <a:pt x="933834" y="107338"/>
                </a:lnTo>
                <a:lnTo>
                  <a:pt x="941831" y="156972"/>
                </a:lnTo>
                <a:lnTo>
                  <a:pt x="941831" y="1039368"/>
                </a:lnTo>
                <a:lnTo>
                  <a:pt x="933834" y="1089001"/>
                </a:lnTo>
                <a:lnTo>
                  <a:pt x="911559" y="1132094"/>
                </a:lnTo>
                <a:lnTo>
                  <a:pt x="877586" y="1166067"/>
                </a:lnTo>
                <a:lnTo>
                  <a:pt x="834493" y="1188342"/>
                </a:lnTo>
                <a:lnTo>
                  <a:pt x="784860" y="1196340"/>
                </a:lnTo>
                <a:lnTo>
                  <a:pt x="156972" y="1196340"/>
                </a:lnTo>
                <a:lnTo>
                  <a:pt x="107338" y="1188342"/>
                </a:lnTo>
                <a:lnTo>
                  <a:pt x="64245" y="1166067"/>
                </a:lnTo>
                <a:lnTo>
                  <a:pt x="30272" y="1132094"/>
                </a:lnTo>
                <a:lnTo>
                  <a:pt x="7997" y="1089001"/>
                </a:lnTo>
                <a:lnTo>
                  <a:pt x="0" y="1039368"/>
                </a:lnTo>
                <a:lnTo>
                  <a:pt x="0" y="156972"/>
                </a:lnTo>
                <a:close/>
              </a:path>
            </a:pathLst>
          </a:custGeom>
          <a:ln w="19812">
            <a:solidFill>
              <a:srgbClr val="AA1133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89947" y="3255264"/>
            <a:ext cx="2234183" cy="2887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93202" y="3312414"/>
            <a:ext cx="1397635" cy="964565"/>
          </a:xfrm>
          <a:custGeom>
            <a:avLst/>
            <a:gdLst/>
            <a:ahLst/>
            <a:cxnLst/>
            <a:rect l="l" t="t" r="r" b="b"/>
            <a:pathLst>
              <a:path w="1397634" h="964564">
                <a:moveTo>
                  <a:pt x="1397634" y="0"/>
                </a:moveTo>
                <a:lnTo>
                  <a:pt x="0" y="964438"/>
                </a:lnTo>
              </a:path>
            </a:pathLst>
          </a:custGeom>
          <a:ln w="19812">
            <a:solidFill>
              <a:srgbClr val="AA113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93202" y="5424678"/>
            <a:ext cx="1397635" cy="707390"/>
          </a:xfrm>
          <a:custGeom>
            <a:avLst/>
            <a:gdLst/>
            <a:ahLst/>
            <a:cxnLst/>
            <a:rect l="l" t="t" r="r" b="b"/>
            <a:pathLst>
              <a:path w="1397634" h="707389">
                <a:moveTo>
                  <a:pt x="0" y="0"/>
                </a:moveTo>
                <a:lnTo>
                  <a:pt x="1397634" y="706920"/>
                </a:lnTo>
              </a:path>
            </a:pathLst>
          </a:custGeom>
          <a:ln w="19811">
            <a:solidFill>
              <a:srgbClr val="AA113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96355" y="743712"/>
            <a:ext cx="6118859" cy="175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09226" y="1829561"/>
            <a:ext cx="1290955" cy="265430"/>
          </a:xfrm>
          <a:custGeom>
            <a:avLst/>
            <a:gdLst/>
            <a:ahLst/>
            <a:cxnLst/>
            <a:rect l="l" t="t" r="r" b="b"/>
            <a:pathLst>
              <a:path w="1290954" h="265430">
                <a:moveTo>
                  <a:pt x="0" y="44196"/>
                </a:moveTo>
                <a:lnTo>
                  <a:pt x="3476" y="27003"/>
                </a:lnTo>
                <a:lnTo>
                  <a:pt x="12954" y="12954"/>
                </a:lnTo>
                <a:lnTo>
                  <a:pt x="27003" y="3476"/>
                </a:lnTo>
                <a:lnTo>
                  <a:pt x="44196" y="0"/>
                </a:lnTo>
                <a:lnTo>
                  <a:pt x="1246631" y="0"/>
                </a:lnTo>
                <a:lnTo>
                  <a:pt x="1263824" y="3476"/>
                </a:lnTo>
                <a:lnTo>
                  <a:pt x="1277874" y="12953"/>
                </a:lnTo>
                <a:lnTo>
                  <a:pt x="1287351" y="27003"/>
                </a:lnTo>
                <a:lnTo>
                  <a:pt x="1290827" y="44196"/>
                </a:lnTo>
                <a:lnTo>
                  <a:pt x="1290827" y="220979"/>
                </a:lnTo>
                <a:lnTo>
                  <a:pt x="1287351" y="238172"/>
                </a:lnTo>
                <a:lnTo>
                  <a:pt x="1277874" y="252221"/>
                </a:lnTo>
                <a:lnTo>
                  <a:pt x="1263824" y="261699"/>
                </a:lnTo>
                <a:lnTo>
                  <a:pt x="1246631" y="265175"/>
                </a:lnTo>
                <a:lnTo>
                  <a:pt x="44196" y="265175"/>
                </a:lnTo>
                <a:lnTo>
                  <a:pt x="27003" y="261699"/>
                </a:lnTo>
                <a:lnTo>
                  <a:pt x="12953" y="252222"/>
                </a:lnTo>
                <a:lnTo>
                  <a:pt x="3476" y="238172"/>
                </a:lnTo>
                <a:lnTo>
                  <a:pt x="0" y="220979"/>
                </a:lnTo>
                <a:lnTo>
                  <a:pt x="0" y="44196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4196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Consequence Modelling </a:t>
            </a:r>
            <a:r>
              <a:rPr spc="-10" dirty="0"/>
              <a:t>Screen</a:t>
            </a:r>
            <a:r>
              <a:rPr spc="-60" dirty="0"/>
              <a:t> </a:t>
            </a:r>
            <a:r>
              <a:rPr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588619"/>
            <a:ext cx="4385945" cy="51517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b="1" spc="-5" dirty="0">
                <a:solidFill>
                  <a:srgbClr val="A0B6E2"/>
                </a:solidFill>
                <a:latin typeface="Segoe UI"/>
                <a:cs typeface="Segoe UI"/>
              </a:rPr>
              <a:t>Menu </a:t>
            </a:r>
            <a:r>
              <a:rPr sz="1400" b="1" dirty="0">
                <a:solidFill>
                  <a:srgbClr val="A0B6E2"/>
                </a:solidFill>
                <a:latin typeface="Segoe UI"/>
                <a:cs typeface="Segoe UI"/>
              </a:rPr>
              <a:t>Options</a:t>
            </a:r>
            <a:endParaRPr sz="1400">
              <a:latin typeface="Segoe UI"/>
              <a:cs typeface="Segoe UI"/>
            </a:endParaRPr>
          </a:p>
          <a:p>
            <a:pPr marL="228600" indent="-21653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28600" algn="l"/>
                <a:tab pos="229235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Add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create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consequences</a:t>
            </a:r>
            <a:endParaRPr sz="1400">
              <a:latin typeface="Segoe UI"/>
              <a:cs typeface="Segoe UI"/>
            </a:endParaRPr>
          </a:p>
          <a:p>
            <a:pPr marL="228600" indent="-216535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28600" algn="l"/>
                <a:tab pos="229235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Clone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clone an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existing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</a:t>
            </a:r>
            <a:endParaRPr sz="1400">
              <a:latin typeface="Segoe UI"/>
              <a:cs typeface="Segoe UI"/>
            </a:endParaRPr>
          </a:p>
          <a:p>
            <a:pPr marL="228600" indent="-216535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228600" algn="l"/>
                <a:tab pos="229235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Edit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edit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existing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consequences</a:t>
            </a:r>
            <a:endParaRPr sz="1400">
              <a:latin typeface="Segoe UI"/>
              <a:cs typeface="Segoe UI"/>
            </a:endParaRPr>
          </a:p>
          <a:p>
            <a:pPr marL="228600" marR="46990" indent="-216535">
              <a:lnSpc>
                <a:spcPct val="110000"/>
              </a:lnSpc>
              <a:spcBef>
                <a:spcPts val="790"/>
              </a:spcBef>
              <a:buFont typeface="Arial"/>
              <a:buChar char="•"/>
              <a:tabLst>
                <a:tab pos="228600" algn="l"/>
                <a:tab pos="229235" algn="l"/>
              </a:tabLst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Map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Map the consequence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set to individual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assets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option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recalculate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risk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based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 changed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</a:t>
            </a:r>
            <a:endParaRPr sz="1400">
              <a:latin typeface="Segoe UI"/>
              <a:cs typeface="Segoe UI"/>
            </a:endParaRPr>
          </a:p>
          <a:p>
            <a:pPr marL="228600" indent="-216535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228600" algn="l"/>
                <a:tab pos="229235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Save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amendments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400" b="1" dirty="0">
                <a:solidFill>
                  <a:srgbClr val="A0B6E2"/>
                </a:solidFill>
                <a:latin typeface="Segoe UI"/>
                <a:cs typeface="Segoe UI"/>
              </a:rPr>
              <a:t>ID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Unique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identifier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the consequence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set</a:t>
            </a:r>
            <a:endParaRPr sz="1400">
              <a:latin typeface="Segoe UI"/>
              <a:cs typeface="Segoe UI"/>
            </a:endParaRPr>
          </a:p>
          <a:p>
            <a:pPr marL="12700" marR="546735">
              <a:lnSpc>
                <a:spcPct val="110000"/>
              </a:lnSpc>
              <a:spcBef>
                <a:spcPts val="1200"/>
              </a:spcBef>
            </a:pPr>
            <a:r>
              <a:rPr sz="1400" b="1" spc="-5" dirty="0">
                <a:solidFill>
                  <a:srgbClr val="A0B6E2"/>
                </a:solidFill>
                <a:latin typeface="Segoe UI"/>
                <a:cs typeface="Segoe UI"/>
              </a:rPr>
              <a:t>Asset class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that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 associated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400" b="1" dirty="0">
                <a:solidFill>
                  <a:srgbClr val="A0B6E2"/>
                </a:solidFill>
                <a:latin typeface="Segoe UI"/>
                <a:cs typeface="Segoe UI"/>
              </a:rPr>
              <a:t>Consequence </a:t>
            </a:r>
            <a:r>
              <a:rPr sz="1400" b="1" spc="-5" dirty="0">
                <a:solidFill>
                  <a:srgbClr val="A0B6E2"/>
                </a:solidFill>
                <a:latin typeface="Segoe UI"/>
                <a:cs typeface="Segoe UI"/>
              </a:rPr>
              <a:t>description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denote the asset subclass  that this consequence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should 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applied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endParaRPr sz="1400">
              <a:latin typeface="Segoe UI"/>
              <a:cs typeface="Segoe UI"/>
            </a:endParaRPr>
          </a:p>
          <a:p>
            <a:pPr marL="12700" marR="205740">
              <a:lnSpc>
                <a:spcPct val="110000"/>
              </a:lnSpc>
              <a:spcBef>
                <a:spcPts val="1200"/>
              </a:spcBef>
            </a:pPr>
            <a:r>
              <a:rPr sz="1400" b="1" spc="-5" dirty="0">
                <a:solidFill>
                  <a:srgbClr val="A0B6E2"/>
                </a:solidFill>
                <a:latin typeface="Segoe UI"/>
                <a:cs typeface="Segoe UI"/>
              </a:rPr>
              <a:t>Cost, </a:t>
            </a:r>
            <a:r>
              <a:rPr sz="1400" b="1" spc="-15" dirty="0">
                <a:solidFill>
                  <a:srgbClr val="A0B6E2"/>
                </a:solidFill>
                <a:latin typeface="Segoe UI"/>
                <a:cs typeface="Segoe UI"/>
              </a:rPr>
              <a:t>Reliability, </a:t>
            </a:r>
            <a:r>
              <a:rPr sz="1400" b="1" spc="-5" dirty="0">
                <a:solidFill>
                  <a:srgbClr val="A0B6E2"/>
                </a:solidFill>
                <a:latin typeface="Segoe UI"/>
                <a:cs typeface="Segoe UI"/>
              </a:rPr>
              <a:t>Safety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probability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 for  each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individual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400" b="1" spc="-25" dirty="0">
                <a:solidFill>
                  <a:srgbClr val="A0B6E2"/>
                </a:solidFill>
                <a:latin typeface="Segoe UI"/>
                <a:cs typeface="Segoe UI"/>
              </a:rPr>
              <a:t>Total </a:t>
            </a:r>
            <a:r>
              <a:rPr sz="1400" b="1" spc="-5" dirty="0">
                <a:solidFill>
                  <a:srgbClr val="A0B6E2"/>
                </a:solidFill>
                <a:latin typeface="Segoe UI"/>
                <a:cs typeface="Segoe UI"/>
              </a:rPr>
              <a:t>Impact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sum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individual</a:t>
            </a: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D7C1F-CAEF-468F-94AF-C4BEC9AF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58" y="502882"/>
            <a:ext cx="7226756" cy="345951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219200" y="1014983"/>
            <a:ext cx="3747770" cy="262890"/>
          </a:xfrm>
          <a:custGeom>
            <a:avLst/>
            <a:gdLst/>
            <a:ahLst/>
            <a:cxnLst/>
            <a:rect l="l" t="t" r="r" b="b"/>
            <a:pathLst>
              <a:path w="3747770" h="262890">
                <a:moveTo>
                  <a:pt x="3669791" y="184657"/>
                </a:moveTo>
                <a:lnTo>
                  <a:pt x="3669791" y="262381"/>
                </a:lnTo>
                <a:lnTo>
                  <a:pt x="3721607" y="236474"/>
                </a:lnTo>
                <a:lnTo>
                  <a:pt x="3682746" y="236474"/>
                </a:lnTo>
                <a:lnTo>
                  <a:pt x="3682746" y="210565"/>
                </a:lnTo>
                <a:lnTo>
                  <a:pt x="3721608" y="210565"/>
                </a:lnTo>
                <a:lnTo>
                  <a:pt x="3669791" y="184657"/>
                </a:lnTo>
                <a:close/>
              </a:path>
              <a:path w="3747770" h="262890">
                <a:moveTo>
                  <a:pt x="2520441" y="12953"/>
                </a:moveTo>
                <a:lnTo>
                  <a:pt x="2520441" y="230758"/>
                </a:lnTo>
                <a:lnTo>
                  <a:pt x="2526156" y="236474"/>
                </a:lnTo>
                <a:lnTo>
                  <a:pt x="3669791" y="236474"/>
                </a:lnTo>
                <a:lnTo>
                  <a:pt x="3669791" y="223519"/>
                </a:lnTo>
                <a:lnTo>
                  <a:pt x="2546350" y="223519"/>
                </a:lnTo>
                <a:lnTo>
                  <a:pt x="2533396" y="210565"/>
                </a:lnTo>
                <a:lnTo>
                  <a:pt x="2546350" y="210565"/>
                </a:lnTo>
                <a:lnTo>
                  <a:pt x="2546350" y="25907"/>
                </a:lnTo>
                <a:lnTo>
                  <a:pt x="2533396" y="25907"/>
                </a:lnTo>
                <a:lnTo>
                  <a:pt x="2520441" y="12953"/>
                </a:lnTo>
                <a:close/>
              </a:path>
              <a:path w="3747770" h="262890">
                <a:moveTo>
                  <a:pt x="3721608" y="210565"/>
                </a:moveTo>
                <a:lnTo>
                  <a:pt x="3682746" y="210565"/>
                </a:lnTo>
                <a:lnTo>
                  <a:pt x="3682746" y="236474"/>
                </a:lnTo>
                <a:lnTo>
                  <a:pt x="3721607" y="236474"/>
                </a:lnTo>
                <a:lnTo>
                  <a:pt x="3747516" y="223519"/>
                </a:lnTo>
                <a:lnTo>
                  <a:pt x="3721608" y="210565"/>
                </a:lnTo>
                <a:close/>
              </a:path>
              <a:path w="3747770" h="262890">
                <a:moveTo>
                  <a:pt x="2546350" y="210565"/>
                </a:moveTo>
                <a:lnTo>
                  <a:pt x="2533396" y="210565"/>
                </a:lnTo>
                <a:lnTo>
                  <a:pt x="2546350" y="223519"/>
                </a:lnTo>
                <a:lnTo>
                  <a:pt x="2546350" y="210565"/>
                </a:lnTo>
                <a:close/>
              </a:path>
              <a:path w="3747770" h="262890">
                <a:moveTo>
                  <a:pt x="3669791" y="210565"/>
                </a:moveTo>
                <a:lnTo>
                  <a:pt x="2546350" y="210565"/>
                </a:lnTo>
                <a:lnTo>
                  <a:pt x="2546350" y="223519"/>
                </a:lnTo>
                <a:lnTo>
                  <a:pt x="3669791" y="223519"/>
                </a:lnTo>
                <a:lnTo>
                  <a:pt x="3669791" y="210565"/>
                </a:lnTo>
                <a:close/>
              </a:path>
              <a:path w="3747770" h="262890">
                <a:moveTo>
                  <a:pt x="2540508" y="0"/>
                </a:moveTo>
                <a:lnTo>
                  <a:pt x="0" y="0"/>
                </a:lnTo>
                <a:lnTo>
                  <a:pt x="0" y="25907"/>
                </a:lnTo>
                <a:lnTo>
                  <a:pt x="2520441" y="25907"/>
                </a:lnTo>
                <a:lnTo>
                  <a:pt x="2520441" y="12953"/>
                </a:lnTo>
                <a:lnTo>
                  <a:pt x="2546350" y="12953"/>
                </a:lnTo>
                <a:lnTo>
                  <a:pt x="2546350" y="5841"/>
                </a:lnTo>
                <a:lnTo>
                  <a:pt x="2540508" y="0"/>
                </a:lnTo>
                <a:close/>
              </a:path>
              <a:path w="3747770" h="262890">
                <a:moveTo>
                  <a:pt x="2546350" y="12953"/>
                </a:moveTo>
                <a:lnTo>
                  <a:pt x="2520441" y="12953"/>
                </a:lnTo>
                <a:lnTo>
                  <a:pt x="2533396" y="25907"/>
                </a:lnTo>
                <a:lnTo>
                  <a:pt x="2546350" y="25907"/>
                </a:lnTo>
                <a:lnTo>
                  <a:pt x="2546350" y="12953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4764" y="1068324"/>
            <a:ext cx="288290" cy="195580"/>
          </a:xfrm>
          <a:custGeom>
            <a:avLst/>
            <a:gdLst/>
            <a:ahLst/>
            <a:cxnLst/>
            <a:rect l="l" t="t" r="r" b="b"/>
            <a:pathLst>
              <a:path w="288290" h="195580">
                <a:moveTo>
                  <a:pt x="144017" y="0"/>
                </a:moveTo>
                <a:lnTo>
                  <a:pt x="87975" y="7667"/>
                </a:lnTo>
                <a:lnTo>
                  <a:pt x="42195" y="28575"/>
                </a:lnTo>
                <a:lnTo>
                  <a:pt x="11322" y="59578"/>
                </a:lnTo>
                <a:lnTo>
                  <a:pt x="0" y="97536"/>
                </a:lnTo>
                <a:lnTo>
                  <a:pt x="11322" y="135493"/>
                </a:lnTo>
                <a:lnTo>
                  <a:pt x="42195" y="166497"/>
                </a:lnTo>
                <a:lnTo>
                  <a:pt x="87975" y="187404"/>
                </a:lnTo>
                <a:lnTo>
                  <a:pt x="144017" y="195072"/>
                </a:lnTo>
                <a:lnTo>
                  <a:pt x="200060" y="187404"/>
                </a:lnTo>
                <a:lnTo>
                  <a:pt x="245840" y="166497"/>
                </a:lnTo>
                <a:lnTo>
                  <a:pt x="276713" y="135493"/>
                </a:lnTo>
                <a:lnTo>
                  <a:pt x="288035" y="97536"/>
                </a:lnTo>
                <a:lnTo>
                  <a:pt x="276713" y="59578"/>
                </a:lnTo>
                <a:lnTo>
                  <a:pt x="245840" y="28575"/>
                </a:lnTo>
                <a:lnTo>
                  <a:pt x="200060" y="7667"/>
                </a:lnTo>
                <a:lnTo>
                  <a:pt x="144017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50456" y="102755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330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Asset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6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460240" cy="158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4620" algn="just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asset detail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substation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engineer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views a  transformer and notices that the risk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very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considering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Likelihood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Failure.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10100"/>
              </a:lnSpc>
              <a:spcBef>
                <a:spcPts val="119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raise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request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change the consequences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failure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any transformers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where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BaseMVA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below  a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certain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threshold.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7E0CC-17C2-4D3F-864B-A17A0A08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76200"/>
            <a:ext cx="7162800" cy="3120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730F8-F6CA-4ABF-9695-FD1D66BC7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151841"/>
            <a:ext cx="7162800" cy="30965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31978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Consequence Modelling</a:t>
            </a:r>
            <a:r>
              <a:rPr spc="-85" dirty="0"/>
              <a:t> </a:t>
            </a:r>
            <a:r>
              <a:rPr spc="-10" dirty="0"/>
              <a:t>Screen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387215" cy="158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modelling screen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opens 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main  page showing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main consequences for each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major asset classes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scope.</a:t>
            </a:r>
            <a:endParaRPr sz="1400">
              <a:latin typeface="Segoe UI"/>
              <a:cs typeface="Segoe UI"/>
            </a:endParaRPr>
          </a:p>
          <a:p>
            <a:pPr marL="12700" marR="118745">
              <a:lnSpc>
                <a:spcPct val="110100"/>
              </a:lnSpc>
              <a:spcBef>
                <a:spcPts val="119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manager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highlights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asset class / consequence 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clone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duplicate this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asset  class.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3564102"/>
            <a:ext cx="4148454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manager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prompted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a Consequence  description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set 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apart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existing ones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save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4808067"/>
            <a:ext cx="351091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message then appears confirming that</a:t>
            </a:r>
            <a:r>
              <a:rPr sz="1400" spc="-1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consequences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cloned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92957" y="5076444"/>
            <a:ext cx="1855470" cy="185420"/>
          </a:xfrm>
          <a:custGeom>
            <a:avLst/>
            <a:gdLst/>
            <a:ahLst/>
            <a:cxnLst/>
            <a:rect l="l" t="t" r="r" b="b"/>
            <a:pathLst>
              <a:path w="1855470" h="185420">
                <a:moveTo>
                  <a:pt x="914527" y="159130"/>
                </a:moveTo>
                <a:lnTo>
                  <a:pt x="0" y="159130"/>
                </a:lnTo>
                <a:lnTo>
                  <a:pt x="0" y="185038"/>
                </a:lnTo>
                <a:lnTo>
                  <a:pt x="934719" y="185038"/>
                </a:lnTo>
                <a:lnTo>
                  <a:pt x="940434" y="179323"/>
                </a:lnTo>
                <a:lnTo>
                  <a:pt x="940434" y="172084"/>
                </a:lnTo>
                <a:lnTo>
                  <a:pt x="914527" y="172084"/>
                </a:lnTo>
                <a:lnTo>
                  <a:pt x="914527" y="159130"/>
                </a:lnTo>
                <a:close/>
              </a:path>
              <a:path w="1855470" h="185420">
                <a:moveTo>
                  <a:pt x="1777365" y="25907"/>
                </a:moveTo>
                <a:lnTo>
                  <a:pt x="920369" y="25907"/>
                </a:lnTo>
                <a:lnTo>
                  <a:pt x="914527" y="31749"/>
                </a:lnTo>
                <a:lnTo>
                  <a:pt x="914527" y="172084"/>
                </a:lnTo>
                <a:lnTo>
                  <a:pt x="927481" y="159130"/>
                </a:lnTo>
                <a:lnTo>
                  <a:pt x="940434" y="159130"/>
                </a:lnTo>
                <a:lnTo>
                  <a:pt x="940434" y="51815"/>
                </a:lnTo>
                <a:lnTo>
                  <a:pt x="927481" y="51815"/>
                </a:lnTo>
                <a:lnTo>
                  <a:pt x="940434" y="38861"/>
                </a:lnTo>
                <a:lnTo>
                  <a:pt x="1777365" y="38861"/>
                </a:lnTo>
                <a:lnTo>
                  <a:pt x="1777365" y="25907"/>
                </a:lnTo>
                <a:close/>
              </a:path>
              <a:path w="1855470" h="185420">
                <a:moveTo>
                  <a:pt x="940434" y="159130"/>
                </a:moveTo>
                <a:lnTo>
                  <a:pt x="927481" y="159130"/>
                </a:lnTo>
                <a:lnTo>
                  <a:pt x="914527" y="172084"/>
                </a:lnTo>
                <a:lnTo>
                  <a:pt x="940434" y="172084"/>
                </a:lnTo>
                <a:lnTo>
                  <a:pt x="940434" y="159130"/>
                </a:lnTo>
                <a:close/>
              </a:path>
              <a:path w="1855470" h="185420">
                <a:moveTo>
                  <a:pt x="1777365" y="0"/>
                </a:moveTo>
                <a:lnTo>
                  <a:pt x="1777365" y="77723"/>
                </a:lnTo>
                <a:lnTo>
                  <a:pt x="1829181" y="51815"/>
                </a:lnTo>
                <a:lnTo>
                  <a:pt x="1790319" y="51815"/>
                </a:lnTo>
                <a:lnTo>
                  <a:pt x="1790319" y="25907"/>
                </a:lnTo>
                <a:lnTo>
                  <a:pt x="1829181" y="25907"/>
                </a:lnTo>
                <a:lnTo>
                  <a:pt x="1777365" y="0"/>
                </a:lnTo>
                <a:close/>
              </a:path>
              <a:path w="1855470" h="185420">
                <a:moveTo>
                  <a:pt x="940434" y="38861"/>
                </a:moveTo>
                <a:lnTo>
                  <a:pt x="927481" y="51815"/>
                </a:lnTo>
                <a:lnTo>
                  <a:pt x="940434" y="51815"/>
                </a:lnTo>
                <a:lnTo>
                  <a:pt x="940434" y="38861"/>
                </a:lnTo>
                <a:close/>
              </a:path>
              <a:path w="1855470" h="185420">
                <a:moveTo>
                  <a:pt x="1777365" y="38861"/>
                </a:moveTo>
                <a:lnTo>
                  <a:pt x="940434" y="38861"/>
                </a:lnTo>
                <a:lnTo>
                  <a:pt x="940434" y="51815"/>
                </a:lnTo>
                <a:lnTo>
                  <a:pt x="1777365" y="51815"/>
                </a:lnTo>
                <a:lnTo>
                  <a:pt x="1777365" y="38861"/>
                </a:lnTo>
                <a:close/>
              </a:path>
              <a:path w="1855470" h="185420">
                <a:moveTo>
                  <a:pt x="1829181" y="25907"/>
                </a:moveTo>
                <a:lnTo>
                  <a:pt x="1790319" y="25907"/>
                </a:lnTo>
                <a:lnTo>
                  <a:pt x="1790319" y="51815"/>
                </a:lnTo>
                <a:lnTo>
                  <a:pt x="1829181" y="51815"/>
                </a:lnTo>
                <a:lnTo>
                  <a:pt x="1855089" y="38861"/>
                </a:lnTo>
                <a:lnTo>
                  <a:pt x="1829181" y="25907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F2E6BA-7297-4A21-BA47-EAC8472B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79" y="237911"/>
            <a:ext cx="7296722" cy="361316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191000" y="990600"/>
            <a:ext cx="1011174" cy="1185035"/>
          </a:xfrm>
          <a:custGeom>
            <a:avLst/>
            <a:gdLst/>
            <a:ahLst/>
            <a:cxnLst/>
            <a:rect l="l" t="t" r="r" b="b"/>
            <a:pathLst>
              <a:path w="1183004" h="906144">
                <a:moveTo>
                  <a:pt x="578485" y="880110"/>
                </a:moveTo>
                <a:lnTo>
                  <a:pt x="0" y="880110"/>
                </a:lnTo>
                <a:lnTo>
                  <a:pt x="0" y="906018"/>
                </a:lnTo>
                <a:lnTo>
                  <a:pt x="598551" y="906018"/>
                </a:lnTo>
                <a:lnTo>
                  <a:pt x="604393" y="900176"/>
                </a:lnTo>
                <a:lnTo>
                  <a:pt x="604393" y="893063"/>
                </a:lnTo>
                <a:lnTo>
                  <a:pt x="578485" y="893063"/>
                </a:lnTo>
                <a:lnTo>
                  <a:pt x="578485" y="880110"/>
                </a:lnTo>
                <a:close/>
              </a:path>
              <a:path w="1183004" h="906144">
                <a:moveTo>
                  <a:pt x="1105027" y="25908"/>
                </a:moveTo>
                <a:lnTo>
                  <a:pt x="584200" y="25908"/>
                </a:lnTo>
                <a:lnTo>
                  <a:pt x="578485" y="31750"/>
                </a:lnTo>
                <a:lnTo>
                  <a:pt x="578485" y="893063"/>
                </a:lnTo>
                <a:lnTo>
                  <a:pt x="591438" y="880110"/>
                </a:lnTo>
                <a:lnTo>
                  <a:pt x="604393" y="880110"/>
                </a:lnTo>
                <a:lnTo>
                  <a:pt x="604393" y="51816"/>
                </a:lnTo>
                <a:lnTo>
                  <a:pt x="591438" y="51816"/>
                </a:lnTo>
                <a:lnTo>
                  <a:pt x="604393" y="38862"/>
                </a:lnTo>
                <a:lnTo>
                  <a:pt x="1105027" y="38862"/>
                </a:lnTo>
                <a:lnTo>
                  <a:pt x="1105027" y="25908"/>
                </a:lnTo>
                <a:close/>
              </a:path>
              <a:path w="1183004" h="906144">
                <a:moveTo>
                  <a:pt x="604393" y="880110"/>
                </a:moveTo>
                <a:lnTo>
                  <a:pt x="591438" y="880110"/>
                </a:lnTo>
                <a:lnTo>
                  <a:pt x="578485" y="893063"/>
                </a:lnTo>
                <a:lnTo>
                  <a:pt x="604393" y="893063"/>
                </a:lnTo>
                <a:lnTo>
                  <a:pt x="604393" y="880110"/>
                </a:lnTo>
                <a:close/>
              </a:path>
              <a:path w="1183004" h="906144">
                <a:moveTo>
                  <a:pt x="1105027" y="0"/>
                </a:moveTo>
                <a:lnTo>
                  <a:pt x="1105027" y="77724"/>
                </a:lnTo>
                <a:lnTo>
                  <a:pt x="1156842" y="51816"/>
                </a:lnTo>
                <a:lnTo>
                  <a:pt x="1117981" y="51816"/>
                </a:lnTo>
                <a:lnTo>
                  <a:pt x="1117981" y="25908"/>
                </a:lnTo>
                <a:lnTo>
                  <a:pt x="1156843" y="25908"/>
                </a:lnTo>
                <a:lnTo>
                  <a:pt x="1105027" y="0"/>
                </a:lnTo>
                <a:close/>
              </a:path>
              <a:path w="1183004" h="906144">
                <a:moveTo>
                  <a:pt x="604393" y="38862"/>
                </a:moveTo>
                <a:lnTo>
                  <a:pt x="591438" y="51816"/>
                </a:lnTo>
                <a:lnTo>
                  <a:pt x="604393" y="51816"/>
                </a:lnTo>
                <a:lnTo>
                  <a:pt x="604393" y="38862"/>
                </a:lnTo>
                <a:close/>
              </a:path>
              <a:path w="1183004" h="906144">
                <a:moveTo>
                  <a:pt x="1105027" y="38862"/>
                </a:moveTo>
                <a:lnTo>
                  <a:pt x="604393" y="38862"/>
                </a:lnTo>
                <a:lnTo>
                  <a:pt x="604393" y="51816"/>
                </a:lnTo>
                <a:lnTo>
                  <a:pt x="1105027" y="51816"/>
                </a:lnTo>
                <a:lnTo>
                  <a:pt x="1105027" y="38862"/>
                </a:lnTo>
                <a:close/>
              </a:path>
              <a:path w="1183004" h="906144">
                <a:moveTo>
                  <a:pt x="1156843" y="25908"/>
                </a:moveTo>
                <a:lnTo>
                  <a:pt x="1117981" y="25908"/>
                </a:lnTo>
                <a:lnTo>
                  <a:pt x="1117981" y="51816"/>
                </a:lnTo>
                <a:lnTo>
                  <a:pt x="1156842" y="51816"/>
                </a:lnTo>
                <a:lnTo>
                  <a:pt x="1182751" y="38862"/>
                </a:lnTo>
                <a:lnTo>
                  <a:pt x="1156843" y="25908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81600" y="914400"/>
            <a:ext cx="411480" cy="213360"/>
          </a:xfrm>
          <a:custGeom>
            <a:avLst/>
            <a:gdLst/>
            <a:ahLst/>
            <a:cxnLst/>
            <a:rect l="l" t="t" r="r" b="b"/>
            <a:pathLst>
              <a:path w="411479" h="213359">
                <a:moveTo>
                  <a:pt x="0" y="35560"/>
                </a:moveTo>
                <a:lnTo>
                  <a:pt x="2788" y="21699"/>
                </a:lnTo>
                <a:lnTo>
                  <a:pt x="10398" y="10398"/>
                </a:lnTo>
                <a:lnTo>
                  <a:pt x="21699" y="2788"/>
                </a:lnTo>
                <a:lnTo>
                  <a:pt x="35560" y="0"/>
                </a:lnTo>
                <a:lnTo>
                  <a:pt x="375920" y="0"/>
                </a:lnTo>
                <a:lnTo>
                  <a:pt x="389780" y="2788"/>
                </a:lnTo>
                <a:lnTo>
                  <a:pt x="401081" y="10398"/>
                </a:lnTo>
                <a:lnTo>
                  <a:pt x="408691" y="21699"/>
                </a:lnTo>
                <a:lnTo>
                  <a:pt x="411479" y="35560"/>
                </a:lnTo>
                <a:lnTo>
                  <a:pt x="411479" y="177800"/>
                </a:lnTo>
                <a:lnTo>
                  <a:pt x="408691" y="191660"/>
                </a:lnTo>
                <a:lnTo>
                  <a:pt x="401081" y="202961"/>
                </a:lnTo>
                <a:lnTo>
                  <a:pt x="389780" y="210571"/>
                </a:lnTo>
                <a:lnTo>
                  <a:pt x="375920" y="213360"/>
                </a:lnTo>
                <a:lnTo>
                  <a:pt x="35560" y="213360"/>
                </a:lnTo>
                <a:lnTo>
                  <a:pt x="21699" y="210571"/>
                </a:lnTo>
                <a:lnTo>
                  <a:pt x="10398" y="202961"/>
                </a:lnTo>
                <a:lnTo>
                  <a:pt x="2788" y="191660"/>
                </a:lnTo>
                <a:lnTo>
                  <a:pt x="0" y="177800"/>
                </a:lnTo>
                <a:lnTo>
                  <a:pt x="0" y="35560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63D12B-DA30-4A8C-83B6-2E85D421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79" y="3944797"/>
            <a:ext cx="7153202" cy="50139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319022" y="4158996"/>
            <a:ext cx="5501640" cy="78105"/>
          </a:xfrm>
          <a:custGeom>
            <a:avLst/>
            <a:gdLst/>
            <a:ahLst/>
            <a:cxnLst/>
            <a:rect l="l" t="t" r="r" b="b"/>
            <a:pathLst>
              <a:path w="5501640" h="78104">
                <a:moveTo>
                  <a:pt x="5423408" y="0"/>
                </a:moveTo>
                <a:lnTo>
                  <a:pt x="5423408" y="77723"/>
                </a:lnTo>
                <a:lnTo>
                  <a:pt x="5475224" y="51815"/>
                </a:lnTo>
                <a:lnTo>
                  <a:pt x="5436361" y="51815"/>
                </a:lnTo>
                <a:lnTo>
                  <a:pt x="5436361" y="25907"/>
                </a:lnTo>
                <a:lnTo>
                  <a:pt x="5475224" y="25907"/>
                </a:lnTo>
                <a:lnTo>
                  <a:pt x="5423408" y="0"/>
                </a:lnTo>
                <a:close/>
              </a:path>
              <a:path w="5501640" h="78104">
                <a:moveTo>
                  <a:pt x="275056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2743327" y="51815"/>
                </a:lnTo>
                <a:lnTo>
                  <a:pt x="2737612" y="45973"/>
                </a:lnTo>
                <a:lnTo>
                  <a:pt x="2737612" y="38861"/>
                </a:lnTo>
                <a:lnTo>
                  <a:pt x="2763519" y="38861"/>
                </a:lnTo>
                <a:lnTo>
                  <a:pt x="2750566" y="25907"/>
                </a:lnTo>
                <a:close/>
              </a:path>
              <a:path w="5501640" h="78104">
                <a:moveTo>
                  <a:pt x="2737612" y="38861"/>
                </a:moveTo>
                <a:lnTo>
                  <a:pt x="2737612" y="45973"/>
                </a:lnTo>
                <a:lnTo>
                  <a:pt x="2743327" y="51815"/>
                </a:lnTo>
                <a:lnTo>
                  <a:pt x="2750566" y="51815"/>
                </a:lnTo>
                <a:lnTo>
                  <a:pt x="2737612" y="38861"/>
                </a:lnTo>
                <a:close/>
              </a:path>
              <a:path w="5501640" h="78104">
                <a:moveTo>
                  <a:pt x="5423408" y="25907"/>
                </a:moveTo>
                <a:lnTo>
                  <a:pt x="2757678" y="25907"/>
                </a:lnTo>
                <a:lnTo>
                  <a:pt x="2763519" y="31749"/>
                </a:lnTo>
                <a:lnTo>
                  <a:pt x="2763519" y="38861"/>
                </a:lnTo>
                <a:lnTo>
                  <a:pt x="2737612" y="38861"/>
                </a:lnTo>
                <a:lnTo>
                  <a:pt x="2750566" y="51815"/>
                </a:lnTo>
                <a:lnTo>
                  <a:pt x="5423408" y="51815"/>
                </a:lnTo>
                <a:lnTo>
                  <a:pt x="5423408" y="25907"/>
                </a:lnTo>
                <a:close/>
              </a:path>
              <a:path w="5501640" h="78104">
                <a:moveTo>
                  <a:pt x="5475224" y="25907"/>
                </a:moveTo>
                <a:lnTo>
                  <a:pt x="5436361" y="25907"/>
                </a:lnTo>
                <a:lnTo>
                  <a:pt x="5436361" y="51815"/>
                </a:lnTo>
                <a:lnTo>
                  <a:pt x="5475224" y="51815"/>
                </a:lnTo>
                <a:lnTo>
                  <a:pt x="5501132" y="38861"/>
                </a:lnTo>
                <a:lnTo>
                  <a:pt x="5475224" y="25907"/>
                </a:lnTo>
                <a:close/>
              </a:path>
              <a:path w="5501640" h="78104">
                <a:moveTo>
                  <a:pt x="2757678" y="25907"/>
                </a:moveTo>
                <a:lnTo>
                  <a:pt x="2750566" y="25907"/>
                </a:lnTo>
                <a:lnTo>
                  <a:pt x="2763519" y="38861"/>
                </a:lnTo>
                <a:lnTo>
                  <a:pt x="2763519" y="31749"/>
                </a:lnTo>
                <a:lnTo>
                  <a:pt x="2757678" y="25907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2000" y="4038601"/>
            <a:ext cx="3515995" cy="381000"/>
          </a:xfrm>
          <a:custGeom>
            <a:avLst/>
            <a:gdLst/>
            <a:ahLst/>
            <a:cxnLst/>
            <a:rect l="l" t="t" r="r" b="b"/>
            <a:pathLst>
              <a:path w="3592195" h="314325">
                <a:moveTo>
                  <a:pt x="0" y="52323"/>
                </a:moveTo>
                <a:lnTo>
                  <a:pt x="4103" y="31932"/>
                </a:lnTo>
                <a:lnTo>
                  <a:pt x="15303" y="15303"/>
                </a:lnTo>
                <a:lnTo>
                  <a:pt x="31932" y="4103"/>
                </a:lnTo>
                <a:lnTo>
                  <a:pt x="52324" y="0"/>
                </a:lnTo>
                <a:lnTo>
                  <a:pt x="3539744" y="0"/>
                </a:lnTo>
                <a:lnTo>
                  <a:pt x="3560135" y="4103"/>
                </a:lnTo>
                <a:lnTo>
                  <a:pt x="3576764" y="15303"/>
                </a:lnTo>
                <a:lnTo>
                  <a:pt x="3587964" y="31932"/>
                </a:lnTo>
                <a:lnTo>
                  <a:pt x="3592068" y="52323"/>
                </a:lnTo>
                <a:lnTo>
                  <a:pt x="3592068" y="261619"/>
                </a:lnTo>
                <a:lnTo>
                  <a:pt x="3587964" y="282011"/>
                </a:lnTo>
                <a:lnTo>
                  <a:pt x="3576764" y="298640"/>
                </a:lnTo>
                <a:lnTo>
                  <a:pt x="3560135" y="309840"/>
                </a:lnTo>
                <a:lnTo>
                  <a:pt x="3539744" y="313943"/>
                </a:lnTo>
                <a:lnTo>
                  <a:pt x="52324" y="313943"/>
                </a:lnTo>
                <a:lnTo>
                  <a:pt x="31932" y="309840"/>
                </a:lnTo>
                <a:lnTo>
                  <a:pt x="15303" y="298640"/>
                </a:lnTo>
                <a:lnTo>
                  <a:pt x="4103" y="282011"/>
                </a:lnTo>
                <a:lnTo>
                  <a:pt x="0" y="261619"/>
                </a:lnTo>
                <a:lnTo>
                  <a:pt x="0" y="52323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8A8D1E-9630-461A-88C3-380CB8203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427" y="4792827"/>
            <a:ext cx="3743325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465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Consequence</a:t>
            </a:r>
            <a:r>
              <a:rPr spc="-90" dirty="0"/>
              <a:t> </a:t>
            </a:r>
            <a:r>
              <a:rPr spc="-5" dirty="0"/>
              <a:t>Modelling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35419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Once cloned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new set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available 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Consequence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Modelling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619BD7-C99A-4A5E-A535-F7EB9282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48" y="163232"/>
            <a:ext cx="7062952" cy="31895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3001" y="1698472"/>
            <a:ext cx="4252595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100"/>
              </a:spcBef>
            </a:pPr>
            <a:r>
              <a:rPr sz="1400" spc="-7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Edit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consequence description, check 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record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changed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Edit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edit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Consequence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Description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2941802"/>
            <a:ext cx="424053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sz="1400" spc="-7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access the consequence details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screen, 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 hyperlink for the consequence</a:t>
            </a: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description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10275" y="2332101"/>
            <a:ext cx="677919" cy="314325"/>
          </a:xfrm>
          <a:custGeom>
            <a:avLst/>
            <a:gdLst/>
            <a:ahLst/>
            <a:cxnLst/>
            <a:rect l="l" t="t" r="r" b="b"/>
            <a:pathLst>
              <a:path w="695325" h="314325">
                <a:moveTo>
                  <a:pt x="0" y="52324"/>
                </a:moveTo>
                <a:lnTo>
                  <a:pt x="4103" y="31932"/>
                </a:lnTo>
                <a:lnTo>
                  <a:pt x="15303" y="15303"/>
                </a:lnTo>
                <a:lnTo>
                  <a:pt x="31932" y="4103"/>
                </a:lnTo>
                <a:lnTo>
                  <a:pt x="52324" y="0"/>
                </a:lnTo>
                <a:lnTo>
                  <a:pt x="642620" y="0"/>
                </a:lnTo>
                <a:lnTo>
                  <a:pt x="663011" y="4103"/>
                </a:lnTo>
                <a:lnTo>
                  <a:pt x="679640" y="15303"/>
                </a:lnTo>
                <a:lnTo>
                  <a:pt x="690840" y="31932"/>
                </a:lnTo>
                <a:lnTo>
                  <a:pt x="694944" y="52324"/>
                </a:lnTo>
                <a:lnTo>
                  <a:pt x="694944" y="261619"/>
                </a:lnTo>
                <a:lnTo>
                  <a:pt x="690840" y="282011"/>
                </a:lnTo>
                <a:lnTo>
                  <a:pt x="679640" y="298640"/>
                </a:lnTo>
                <a:lnTo>
                  <a:pt x="663011" y="309840"/>
                </a:lnTo>
                <a:lnTo>
                  <a:pt x="642620" y="313943"/>
                </a:lnTo>
                <a:lnTo>
                  <a:pt x="52324" y="313943"/>
                </a:lnTo>
                <a:lnTo>
                  <a:pt x="31932" y="309840"/>
                </a:lnTo>
                <a:lnTo>
                  <a:pt x="15303" y="298640"/>
                </a:lnTo>
                <a:lnTo>
                  <a:pt x="4103" y="282011"/>
                </a:lnTo>
                <a:lnTo>
                  <a:pt x="0" y="261619"/>
                </a:lnTo>
                <a:lnTo>
                  <a:pt x="0" y="52324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8628" y="2370201"/>
            <a:ext cx="212972" cy="238125"/>
          </a:xfrm>
          <a:custGeom>
            <a:avLst/>
            <a:gdLst/>
            <a:ahLst/>
            <a:cxnLst/>
            <a:rect l="l" t="t" r="r" b="b"/>
            <a:pathLst>
              <a:path w="218439" h="238125">
                <a:moveTo>
                  <a:pt x="0" y="36322"/>
                </a:moveTo>
                <a:lnTo>
                  <a:pt x="2853" y="22181"/>
                </a:lnTo>
                <a:lnTo>
                  <a:pt x="10636" y="10636"/>
                </a:lnTo>
                <a:lnTo>
                  <a:pt x="22181" y="2853"/>
                </a:lnTo>
                <a:lnTo>
                  <a:pt x="36321" y="0"/>
                </a:lnTo>
                <a:lnTo>
                  <a:pt x="181609" y="0"/>
                </a:lnTo>
                <a:lnTo>
                  <a:pt x="195750" y="2853"/>
                </a:lnTo>
                <a:lnTo>
                  <a:pt x="207295" y="10636"/>
                </a:lnTo>
                <a:lnTo>
                  <a:pt x="215078" y="22181"/>
                </a:lnTo>
                <a:lnTo>
                  <a:pt x="217931" y="36322"/>
                </a:lnTo>
                <a:lnTo>
                  <a:pt x="217931" y="201422"/>
                </a:lnTo>
                <a:lnTo>
                  <a:pt x="215078" y="215562"/>
                </a:lnTo>
                <a:lnTo>
                  <a:pt x="207295" y="227107"/>
                </a:lnTo>
                <a:lnTo>
                  <a:pt x="195750" y="234890"/>
                </a:lnTo>
                <a:lnTo>
                  <a:pt x="181609" y="237743"/>
                </a:lnTo>
                <a:lnTo>
                  <a:pt x="36321" y="237743"/>
                </a:lnTo>
                <a:lnTo>
                  <a:pt x="22181" y="234890"/>
                </a:lnTo>
                <a:lnTo>
                  <a:pt x="10636" y="227107"/>
                </a:lnTo>
                <a:lnTo>
                  <a:pt x="2853" y="215562"/>
                </a:lnTo>
                <a:lnTo>
                  <a:pt x="0" y="201422"/>
                </a:lnTo>
                <a:lnTo>
                  <a:pt x="0" y="36322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33650" y="2439923"/>
            <a:ext cx="2447290" cy="78105"/>
          </a:xfrm>
          <a:custGeom>
            <a:avLst/>
            <a:gdLst/>
            <a:ahLst/>
            <a:cxnLst/>
            <a:rect l="l" t="t" r="r" b="b"/>
            <a:pathLst>
              <a:path w="2447290" h="78105">
                <a:moveTo>
                  <a:pt x="2369185" y="0"/>
                </a:moveTo>
                <a:lnTo>
                  <a:pt x="2369185" y="77724"/>
                </a:lnTo>
                <a:lnTo>
                  <a:pt x="2421001" y="51815"/>
                </a:lnTo>
                <a:lnTo>
                  <a:pt x="2382139" y="51815"/>
                </a:lnTo>
                <a:lnTo>
                  <a:pt x="2382139" y="25908"/>
                </a:lnTo>
                <a:lnTo>
                  <a:pt x="2421001" y="25908"/>
                </a:lnTo>
                <a:lnTo>
                  <a:pt x="2369185" y="0"/>
                </a:lnTo>
                <a:close/>
              </a:path>
              <a:path w="2447290" h="78105">
                <a:moveTo>
                  <a:pt x="1223390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216278" y="51815"/>
                </a:lnTo>
                <a:lnTo>
                  <a:pt x="1210437" y="45974"/>
                </a:lnTo>
                <a:lnTo>
                  <a:pt x="1210437" y="38862"/>
                </a:lnTo>
                <a:lnTo>
                  <a:pt x="1236345" y="38862"/>
                </a:lnTo>
                <a:lnTo>
                  <a:pt x="1223390" y="25908"/>
                </a:lnTo>
                <a:close/>
              </a:path>
              <a:path w="2447290" h="78105">
                <a:moveTo>
                  <a:pt x="1210437" y="38862"/>
                </a:moveTo>
                <a:lnTo>
                  <a:pt x="1210437" y="45974"/>
                </a:lnTo>
                <a:lnTo>
                  <a:pt x="1216278" y="51815"/>
                </a:lnTo>
                <a:lnTo>
                  <a:pt x="1223390" y="51815"/>
                </a:lnTo>
                <a:lnTo>
                  <a:pt x="1210437" y="38862"/>
                </a:lnTo>
                <a:close/>
              </a:path>
              <a:path w="2447290" h="78105">
                <a:moveTo>
                  <a:pt x="2369185" y="25908"/>
                </a:moveTo>
                <a:lnTo>
                  <a:pt x="1230629" y="25908"/>
                </a:lnTo>
                <a:lnTo>
                  <a:pt x="1236345" y="31750"/>
                </a:lnTo>
                <a:lnTo>
                  <a:pt x="1236345" y="38862"/>
                </a:lnTo>
                <a:lnTo>
                  <a:pt x="1210437" y="38862"/>
                </a:lnTo>
                <a:lnTo>
                  <a:pt x="1223390" y="51815"/>
                </a:lnTo>
                <a:lnTo>
                  <a:pt x="2369185" y="51815"/>
                </a:lnTo>
                <a:lnTo>
                  <a:pt x="2369185" y="25908"/>
                </a:lnTo>
                <a:close/>
              </a:path>
              <a:path w="2447290" h="78105">
                <a:moveTo>
                  <a:pt x="2421001" y="25908"/>
                </a:moveTo>
                <a:lnTo>
                  <a:pt x="2382139" y="25908"/>
                </a:lnTo>
                <a:lnTo>
                  <a:pt x="2382139" y="51815"/>
                </a:lnTo>
                <a:lnTo>
                  <a:pt x="2421001" y="51815"/>
                </a:lnTo>
                <a:lnTo>
                  <a:pt x="2446909" y="38862"/>
                </a:lnTo>
                <a:lnTo>
                  <a:pt x="2421001" y="25908"/>
                </a:lnTo>
                <a:close/>
              </a:path>
              <a:path w="2447290" h="78105">
                <a:moveTo>
                  <a:pt x="1230629" y="25908"/>
                </a:moveTo>
                <a:lnTo>
                  <a:pt x="1223390" y="25908"/>
                </a:lnTo>
                <a:lnTo>
                  <a:pt x="1236345" y="38862"/>
                </a:lnTo>
                <a:lnTo>
                  <a:pt x="1236345" y="31750"/>
                </a:lnTo>
                <a:lnTo>
                  <a:pt x="1230629" y="25908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80436" y="2646045"/>
            <a:ext cx="2844164" cy="935355"/>
          </a:xfrm>
          <a:custGeom>
            <a:avLst/>
            <a:gdLst/>
            <a:ahLst/>
            <a:cxnLst/>
            <a:rect l="l" t="t" r="r" b="b"/>
            <a:pathLst>
              <a:path w="2917190" h="935354">
                <a:moveTo>
                  <a:pt x="2864866" y="909320"/>
                </a:moveTo>
                <a:lnTo>
                  <a:pt x="0" y="909320"/>
                </a:lnTo>
                <a:lnTo>
                  <a:pt x="0" y="935228"/>
                </a:lnTo>
                <a:lnTo>
                  <a:pt x="2884931" y="935228"/>
                </a:lnTo>
                <a:lnTo>
                  <a:pt x="2890774" y="929386"/>
                </a:lnTo>
                <a:lnTo>
                  <a:pt x="2890774" y="922274"/>
                </a:lnTo>
                <a:lnTo>
                  <a:pt x="2864866" y="922274"/>
                </a:lnTo>
                <a:lnTo>
                  <a:pt x="2864866" y="909320"/>
                </a:lnTo>
                <a:close/>
              </a:path>
              <a:path w="2917190" h="935354">
                <a:moveTo>
                  <a:pt x="2890774" y="64770"/>
                </a:moveTo>
                <a:lnTo>
                  <a:pt x="2864866" y="64770"/>
                </a:lnTo>
                <a:lnTo>
                  <a:pt x="2864866" y="922274"/>
                </a:lnTo>
                <a:lnTo>
                  <a:pt x="2877819" y="909320"/>
                </a:lnTo>
                <a:lnTo>
                  <a:pt x="2890774" y="909320"/>
                </a:lnTo>
                <a:lnTo>
                  <a:pt x="2890774" y="64770"/>
                </a:lnTo>
                <a:close/>
              </a:path>
              <a:path w="2917190" h="935354">
                <a:moveTo>
                  <a:pt x="2890774" y="909320"/>
                </a:moveTo>
                <a:lnTo>
                  <a:pt x="2877819" y="909320"/>
                </a:lnTo>
                <a:lnTo>
                  <a:pt x="2864866" y="922274"/>
                </a:lnTo>
                <a:lnTo>
                  <a:pt x="2890774" y="922274"/>
                </a:lnTo>
                <a:lnTo>
                  <a:pt x="2890774" y="909320"/>
                </a:lnTo>
                <a:close/>
              </a:path>
              <a:path w="2917190" h="935354">
                <a:moveTo>
                  <a:pt x="2877819" y="0"/>
                </a:moveTo>
                <a:lnTo>
                  <a:pt x="2838957" y="77724"/>
                </a:lnTo>
                <a:lnTo>
                  <a:pt x="2864866" y="77724"/>
                </a:lnTo>
                <a:lnTo>
                  <a:pt x="2864866" y="64770"/>
                </a:lnTo>
                <a:lnTo>
                  <a:pt x="2910204" y="64770"/>
                </a:lnTo>
                <a:lnTo>
                  <a:pt x="2877819" y="0"/>
                </a:lnTo>
                <a:close/>
              </a:path>
              <a:path w="2917190" h="935354">
                <a:moveTo>
                  <a:pt x="2910204" y="64770"/>
                </a:moveTo>
                <a:lnTo>
                  <a:pt x="2890774" y="64770"/>
                </a:lnTo>
                <a:lnTo>
                  <a:pt x="2890774" y="77724"/>
                </a:lnTo>
                <a:lnTo>
                  <a:pt x="2916681" y="77724"/>
                </a:lnTo>
                <a:lnTo>
                  <a:pt x="2910204" y="64770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465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Consequence</a:t>
            </a:r>
            <a:r>
              <a:rPr spc="-90" dirty="0"/>
              <a:t> </a:t>
            </a:r>
            <a:r>
              <a:rPr spc="-5" dirty="0"/>
              <a:t>Modelling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3796029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modelling screen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contains 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following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sections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1698472"/>
            <a:ext cx="4419600" cy="407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3384">
              <a:lnSpc>
                <a:spcPct val="110000"/>
              </a:lnSpc>
              <a:spcBef>
                <a:spcPts val="100"/>
              </a:spcBef>
              <a:buAutoNum type="arabicParenR"/>
              <a:tabLst>
                <a:tab pos="211454" algn="l"/>
              </a:tabLst>
            </a:pP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Tabs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showing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consequence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categories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(Cost, 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Reliability,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Safety) and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Total</a:t>
            </a:r>
            <a:r>
              <a:rPr sz="1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Impact</a:t>
            </a:r>
            <a:endParaRPr sz="1400">
              <a:latin typeface="Segoe UI"/>
              <a:cs typeface="Segoe UI"/>
            </a:endParaRPr>
          </a:p>
          <a:p>
            <a:pPr marL="12700" marR="24130">
              <a:lnSpc>
                <a:spcPct val="110000"/>
              </a:lnSpc>
              <a:spcBef>
                <a:spcPts val="1200"/>
              </a:spcBef>
              <a:buAutoNum type="arabicParenR"/>
              <a:tabLst>
                <a:tab pos="211454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type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probability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 that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being used  for the consequence (Normal,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Triangle, </a:t>
            </a: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Yes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/ No,  Gamma,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MultiNominal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r>
              <a:rPr sz="14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Constant)</a:t>
            </a:r>
            <a:endParaRPr sz="1400">
              <a:latin typeface="Segoe UI"/>
              <a:cs typeface="Segoe UI"/>
            </a:endParaRPr>
          </a:p>
          <a:p>
            <a:pPr marL="12700" marR="184785">
              <a:lnSpc>
                <a:spcPct val="110000"/>
              </a:lnSpc>
              <a:spcBef>
                <a:spcPts val="1200"/>
              </a:spcBef>
              <a:buAutoNum type="arabicParenR"/>
              <a:tabLst>
                <a:tab pos="211454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Depending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type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selected,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distribution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parameters will</a:t>
            </a:r>
            <a:r>
              <a:rPr sz="14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differ</a:t>
            </a:r>
            <a:endParaRPr sz="1400">
              <a:latin typeface="Segoe UI"/>
              <a:cs typeface="Segoe UI"/>
            </a:endParaRPr>
          </a:p>
          <a:p>
            <a:pPr marL="12700" marR="344805">
              <a:lnSpc>
                <a:spcPct val="110000"/>
              </a:lnSpc>
              <a:spcBef>
                <a:spcPts val="1200"/>
              </a:spcBef>
              <a:buAutoNum type="arabicParenR"/>
              <a:tabLst>
                <a:tab pos="211454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Histogram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graph shows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10,000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random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probability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 shown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150</a:t>
            </a:r>
            <a:r>
              <a:rPr sz="14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bins</a:t>
            </a:r>
            <a:endParaRPr sz="1400">
              <a:latin typeface="Segoe UI"/>
              <a:cs typeface="Segoe UI"/>
            </a:endParaRPr>
          </a:p>
          <a:p>
            <a:pPr marL="12700" marR="5080" algn="just">
              <a:lnSpc>
                <a:spcPct val="110100"/>
              </a:lnSpc>
              <a:spcBef>
                <a:spcPts val="1200"/>
              </a:spcBef>
              <a:buAutoNum type="arabicParenR"/>
              <a:tabLst>
                <a:tab pos="211454" algn="l"/>
              </a:tabLst>
            </a:pP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Table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shows the information on when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was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cxreated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percentile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information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(Average,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Median,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75%, 80%,  90%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100%)</a:t>
            </a:r>
            <a:endParaRPr sz="1400">
              <a:latin typeface="Segoe UI"/>
              <a:cs typeface="Segoe UI"/>
            </a:endParaRPr>
          </a:p>
          <a:p>
            <a:pPr marL="12700" marR="687705">
              <a:lnSpc>
                <a:spcPct val="110000"/>
              </a:lnSpc>
              <a:spcBef>
                <a:spcPts val="1200"/>
              </a:spcBef>
              <a:buAutoNum type="arabicParenR"/>
              <a:tabLst>
                <a:tab pos="211454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total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impact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tab, contains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sum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spc="-1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individual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 and the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percentiles.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2FD491-BD9B-46E3-95BB-84FB8326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28600"/>
            <a:ext cx="7077700" cy="352974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220200" y="735107"/>
            <a:ext cx="287020" cy="276225"/>
          </a:xfrm>
          <a:custGeom>
            <a:avLst/>
            <a:gdLst/>
            <a:ahLst/>
            <a:cxnLst/>
            <a:rect l="l" t="t" r="r" b="b"/>
            <a:pathLst>
              <a:path w="287020" h="276225">
                <a:moveTo>
                  <a:pt x="143255" y="0"/>
                </a:moveTo>
                <a:lnTo>
                  <a:pt x="97974" y="7028"/>
                </a:lnTo>
                <a:lnTo>
                  <a:pt x="58649" y="26602"/>
                </a:lnTo>
                <a:lnTo>
                  <a:pt x="27639" y="56455"/>
                </a:lnTo>
                <a:lnTo>
                  <a:pt x="7303" y="94317"/>
                </a:lnTo>
                <a:lnTo>
                  <a:pt x="0" y="137922"/>
                </a:lnTo>
                <a:lnTo>
                  <a:pt x="7303" y="181526"/>
                </a:lnTo>
                <a:lnTo>
                  <a:pt x="27639" y="219388"/>
                </a:lnTo>
                <a:lnTo>
                  <a:pt x="58649" y="249241"/>
                </a:lnTo>
                <a:lnTo>
                  <a:pt x="97974" y="268815"/>
                </a:lnTo>
                <a:lnTo>
                  <a:pt x="143255" y="275843"/>
                </a:lnTo>
                <a:lnTo>
                  <a:pt x="188537" y="268815"/>
                </a:lnTo>
                <a:lnTo>
                  <a:pt x="227862" y="249241"/>
                </a:lnTo>
                <a:lnTo>
                  <a:pt x="258872" y="219388"/>
                </a:lnTo>
                <a:lnTo>
                  <a:pt x="279208" y="181526"/>
                </a:lnTo>
                <a:lnTo>
                  <a:pt x="286511" y="137922"/>
                </a:lnTo>
                <a:lnTo>
                  <a:pt x="279208" y="94317"/>
                </a:lnTo>
                <a:lnTo>
                  <a:pt x="258872" y="56455"/>
                </a:lnTo>
                <a:lnTo>
                  <a:pt x="227862" y="26602"/>
                </a:lnTo>
                <a:lnTo>
                  <a:pt x="188537" y="7028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95638" y="73434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87000" y="1462435"/>
            <a:ext cx="288290" cy="277495"/>
          </a:xfrm>
          <a:custGeom>
            <a:avLst/>
            <a:gdLst/>
            <a:ahLst/>
            <a:cxnLst/>
            <a:rect l="l" t="t" r="r" b="b"/>
            <a:pathLst>
              <a:path w="288290" h="277494">
                <a:moveTo>
                  <a:pt x="144017" y="0"/>
                </a:moveTo>
                <a:lnTo>
                  <a:pt x="98511" y="7071"/>
                </a:lnTo>
                <a:lnTo>
                  <a:pt x="58978" y="26761"/>
                </a:lnTo>
                <a:lnTo>
                  <a:pt x="27797" y="56784"/>
                </a:lnTo>
                <a:lnTo>
                  <a:pt x="7345" y="94853"/>
                </a:lnTo>
                <a:lnTo>
                  <a:pt x="0" y="138684"/>
                </a:lnTo>
                <a:lnTo>
                  <a:pt x="7345" y="182514"/>
                </a:lnTo>
                <a:lnTo>
                  <a:pt x="27797" y="220583"/>
                </a:lnTo>
                <a:lnTo>
                  <a:pt x="58978" y="250606"/>
                </a:lnTo>
                <a:lnTo>
                  <a:pt x="98511" y="270296"/>
                </a:lnTo>
                <a:lnTo>
                  <a:pt x="144017" y="277368"/>
                </a:lnTo>
                <a:lnTo>
                  <a:pt x="189524" y="270296"/>
                </a:lnTo>
                <a:lnTo>
                  <a:pt x="229057" y="250606"/>
                </a:lnTo>
                <a:lnTo>
                  <a:pt x="260238" y="220583"/>
                </a:lnTo>
                <a:lnTo>
                  <a:pt x="280690" y="182514"/>
                </a:lnTo>
                <a:lnTo>
                  <a:pt x="288035" y="138684"/>
                </a:lnTo>
                <a:lnTo>
                  <a:pt x="280690" y="94853"/>
                </a:lnTo>
                <a:lnTo>
                  <a:pt x="260238" y="56784"/>
                </a:lnTo>
                <a:lnTo>
                  <a:pt x="229057" y="26761"/>
                </a:lnTo>
                <a:lnTo>
                  <a:pt x="189524" y="7071"/>
                </a:lnTo>
                <a:lnTo>
                  <a:pt x="144017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63327" y="146218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29400" y="2382932"/>
            <a:ext cx="287020" cy="277495"/>
          </a:xfrm>
          <a:custGeom>
            <a:avLst/>
            <a:gdLst/>
            <a:ahLst/>
            <a:cxnLst/>
            <a:rect l="l" t="t" r="r" b="b"/>
            <a:pathLst>
              <a:path w="287020" h="277494">
                <a:moveTo>
                  <a:pt x="143256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4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6" y="277367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2" y="138684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6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04458" y="238331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03BB1E-9EA2-41A7-9D6A-2913A8D2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47" y="3964286"/>
            <a:ext cx="7077700" cy="197931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875780" y="3429000"/>
            <a:ext cx="287020" cy="277495"/>
          </a:xfrm>
          <a:custGeom>
            <a:avLst/>
            <a:gdLst/>
            <a:ahLst/>
            <a:cxnLst/>
            <a:rect l="l" t="t" r="r" b="b"/>
            <a:pathLst>
              <a:path w="287020" h="277495">
                <a:moveTo>
                  <a:pt x="143255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3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5" y="277367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2" y="138683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48931" y="3429077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84310" y="3963162"/>
            <a:ext cx="288290" cy="276225"/>
          </a:xfrm>
          <a:custGeom>
            <a:avLst/>
            <a:gdLst/>
            <a:ahLst/>
            <a:cxnLst/>
            <a:rect l="l" t="t" r="r" b="b"/>
            <a:pathLst>
              <a:path w="288290" h="276225">
                <a:moveTo>
                  <a:pt x="144018" y="0"/>
                </a:moveTo>
                <a:lnTo>
                  <a:pt x="98511" y="7028"/>
                </a:lnTo>
                <a:lnTo>
                  <a:pt x="58978" y="26602"/>
                </a:lnTo>
                <a:lnTo>
                  <a:pt x="27797" y="56455"/>
                </a:lnTo>
                <a:lnTo>
                  <a:pt x="7345" y="94317"/>
                </a:lnTo>
                <a:lnTo>
                  <a:pt x="0" y="137921"/>
                </a:lnTo>
                <a:lnTo>
                  <a:pt x="7345" y="181526"/>
                </a:lnTo>
                <a:lnTo>
                  <a:pt x="27797" y="219388"/>
                </a:lnTo>
                <a:lnTo>
                  <a:pt x="58978" y="249241"/>
                </a:lnTo>
                <a:lnTo>
                  <a:pt x="98511" y="268815"/>
                </a:lnTo>
                <a:lnTo>
                  <a:pt x="144018" y="275844"/>
                </a:lnTo>
                <a:lnTo>
                  <a:pt x="189524" y="268815"/>
                </a:lnTo>
                <a:lnTo>
                  <a:pt x="229057" y="249241"/>
                </a:lnTo>
                <a:lnTo>
                  <a:pt x="260238" y="219388"/>
                </a:lnTo>
                <a:lnTo>
                  <a:pt x="280690" y="181526"/>
                </a:lnTo>
                <a:lnTo>
                  <a:pt x="288036" y="137921"/>
                </a:lnTo>
                <a:lnTo>
                  <a:pt x="280690" y="94317"/>
                </a:lnTo>
                <a:lnTo>
                  <a:pt x="260238" y="56455"/>
                </a:lnTo>
                <a:lnTo>
                  <a:pt x="229057" y="26602"/>
                </a:lnTo>
                <a:lnTo>
                  <a:pt x="189524" y="7028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60256" y="396240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65593" y="2826417"/>
            <a:ext cx="288290" cy="276225"/>
          </a:xfrm>
          <a:custGeom>
            <a:avLst/>
            <a:gdLst/>
            <a:ahLst/>
            <a:cxnLst/>
            <a:rect l="l" t="t" r="r" b="b"/>
            <a:pathLst>
              <a:path w="288290" h="276225">
                <a:moveTo>
                  <a:pt x="144018" y="0"/>
                </a:moveTo>
                <a:lnTo>
                  <a:pt x="98511" y="7028"/>
                </a:lnTo>
                <a:lnTo>
                  <a:pt x="58978" y="26602"/>
                </a:lnTo>
                <a:lnTo>
                  <a:pt x="27797" y="56455"/>
                </a:lnTo>
                <a:lnTo>
                  <a:pt x="7345" y="94317"/>
                </a:lnTo>
                <a:lnTo>
                  <a:pt x="0" y="137921"/>
                </a:lnTo>
                <a:lnTo>
                  <a:pt x="7345" y="181526"/>
                </a:lnTo>
                <a:lnTo>
                  <a:pt x="27797" y="219388"/>
                </a:lnTo>
                <a:lnTo>
                  <a:pt x="58978" y="249241"/>
                </a:lnTo>
                <a:lnTo>
                  <a:pt x="98511" y="268815"/>
                </a:lnTo>
                <a:lnTo>
                  <a:pt x="144018" y="275843"/>
                </a:lnTo>
                <a:lnTo>
                  <a:pt x="189524" y="268815"/>
                </a:lnTo>
                <a:lnTo>
                  <a:pt x="229057" y="249241"/>
                </a:lnTo>
                <a:lnTo>
                  <a:pt x="260238" y="219388"/>
                </a:lnTo>
                <a:lnTo>
                  <a:pt x="280690" y="181526"/>
                </a:lnTo>
                <a:lnTo>
                  <a:pt x="288035" y="137921"/>
                </a:lnTo>
                <a:lnTo>
                  <a:pt x="280690" y="94317"/>
                </a:lnTo>
                <a:lnTo>
                  <a:pt x="260238" y="56455"/>
                </a:lnTo>
                <a:lnTo>
                  <a:pt x="229057" y="26602"/>
                </a:lnTo>
                <a:lnTo>
                  <a:pt x="189524" y="7028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41920" y="282565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4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465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Consequence</a:t>
            </a:r>
            <a:r>
              <a:rPr spc="-90" dirty="0"/>
              <a:t> </a:t>
            </a:r>
            <a:r>
              <a:rPr spc="-5" dirty="0"/>
              <a:t>Modelling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406265" cy="430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910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user selects 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relevant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 that they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wish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change.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case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reliability 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changed.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10100"/>
              </a:lnSpc>
              <a:spcBef>
                <a:spcPts val="119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distribution type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different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required,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case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we 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select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Triangle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enter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required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parameters Minimum,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Likeliest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Maximum</a:t>
            </a:r>
            <a:endParaRPr sz="1400">
              <a:latin typeface="Segoe UI"/>
              <a:cs typeface="Segoe UI"/>
            </a:endParaRPr>
          </a:p>
          <a:p>
            <a:pPr marL="12700" marR="834390">
              <a:lnSpc>
                <a:spcPct val="110000"/>
              </a:lnSpc>
              <a:spcBef>
                <a:spcPts val="12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updated  distribution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revised</a:t>
            </a: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parameters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Once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acceptable,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save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distribution as the default for this distribution</a:t>
            </a:r>
            <a:r>
              <a:rPr sz="1400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set.</a:t>
            </a:r>
            <a:endParaRPr sz="1400">
              <a:latin typeface="Segoe UI"/>
              <a:cs typeface="Segoe UI"/>
            </a:endParaRPr>
          </a:p>
          <a:p>
            <a:pPr marL="12700" marR="97155">
              <a:lnSpc>
                <a:spcPct val="110000"/>
              </a:lnSpc>
              <a:spcBef>
                <a:spcPts val="12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not needed then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Exit which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close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  without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saving this</a:t>
            </a: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distribution.</a:t>
            </a:r>
            <a:endParaRPr sz="1400">
              <a:latin typeface="Segoe UI"/>
              <a:cs typeface="Segoe UI"/>
            </a:endParaRPr>
          </a:p>
          <a:p>
            <a:pPr marL="12700" marR="354965">
              <a:lnSpc>
                <a:spcPct val="110100"/>
              </a:lnSpc>
              <a:spcBef>
                <a:spcPts val="119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Check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remaining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tabs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especially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Total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Impact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final tab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exit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return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Consequence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main</a:t>
            </a: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5512104"/>
            <a:ext cx="419735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updated consequence using the check box 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Map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699E13-1A94-416C-BA38-E3225CAF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447179"/>
            <a:ext cx="7104854" cy="343220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465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Consequence</a:t>
            </a:r>
            <a:r>
              <a:rPr spc="-90" dirty="0"/>
              <a:t> </a:t>
            </a:r>
            <a:r>
              <a:rPr spc="-5" dirty="0"/>
              <a:t>Modelling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432300" cy="330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Consequence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Modelling landing page, select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updated consequence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using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check box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 the Map button</a:t>
            </a:r>
            <a:endParaRPr sz="1400">
              <a:latin typeface="Segoe UI"/>
              <a:cs typeface="Segoe UI"/>
            </a:endParaRPr>
          </a:p>
          <a:p>
            <a:pPr marL="12700" marR="172720">
              <a:lnSpc>
                <a:spcPct val="110100"/>
              </a:lnSpc>
              <a:spcBef>
                <a:spcPts val="119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opens the Mapping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showing the  consequences and the assets that this can be mapped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to.</a:t>
            </a:r>
            <a:endParaRPr sz="1400">
              <a:latin typeface="Segoe UI"/>
              <a:cs typeface="Segoe UI"/>
            </a:endParaRPr>
          </a:p>
          <a:p>
            <a:pPr marL="12700" marR="156210">
              <a:lnSpc>
                <a:spcPct val="110000"/>
              </a:lnSpc>
              <a:spcBef>
                <a:spcPts val="12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Filtering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options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available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the assets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filter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by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Age,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Manufacturer and asset specific</a:t>
            </a:r>
            <a:r>
              <a:rPr sz="1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measures</a:t>
            </a:r>
            <a:endParaRPr sz="1400">
              <a:latin typeface="Segoe UI"/>
              <a:cs typeface="Segoe UI"/>
            </a:endParaRPr>
          </a:p>
          <a:p>
            <a:pPr marL="12700" marR="285115">
              <a:lnSpc>
                <a:spcPct val="110000"/>
              </a:lnSpc>
              <a:spcBef>
                <a:spcPts val="12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Once filtered, user selects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assets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mapped by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check box.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Once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selected, 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Consequence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Mapping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remap. Once  complete this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shows the message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shown.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1BA2D9-5DAA-453E-BA1A-E1F4F6ED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140" y="440405"/>
            <a:ext cx="7248660" cy="35219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B8B18B-37DC-4027-A47C-2B93BE1A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32" y="4451450"/>
            <a:ext cx="3552444" cy="51435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278368" y="4392167"/>
            <a:ext cx="3552444" cy="545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79130" y="4412741"/>
            <a:ext cx="3552825" cy="539750"/>
          </a:xfrm>
          <a:custGeom>
            <a:avLst/>
            <a:gdLst/>
            <a:ahLst/>
            <a:cxnLst/>
            <a:rect l="l" t="t" r="r" b="b"/>
            <a:pathLst>
              <a:path w="3552825" h="539750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3462528" y="0"/>
                </a:lnTo>
                <a:lnTo>
                  <a:pt x="3497526" y="7066"/>
                </a:lnTo>
                <a:lnTo>
                  <a:pt x="3526107" y="26336"/>
                </a:lnTo>
                <a:lnTo>
                  <a:pt x="3545377" y="54917"/>
                </a:lnTo>
                <a:lnTo>
                  <a:pt x="3552444" y="89915"/>
                </a:lnTo>
                <a:lnTo>
                  <a:pt x="3552444" y="449579"/>
                </a:lnTo>
                <a:lnTo>
                  <a:pt x="3545377" y="484578"/>
                </a:lnTo>
                <a:lnTo>
                  <a:pt x="3526107" y="513159"/>
                </a:lnTo>
                <a:lnTo>
                  <a:pt x="3497526" y="532429"/>
                </a:lnTo>
                <a:lnTo>
                  <a:pt x="3462528" y="539495"/>
                </a:lnTo>
                <a:lnTo>
                  <a:pt x="89916" y="539495"/>
                </a:lnTo>
                <a:lnTo>
                  <a:pt x="54917" y="532429"/>
                </a:lnTo>
                <a:lnTo>
                  <a:pt x="26336" y="513159"/>
                </a:lnTo>
                <a:lnTo>
                  <a:pt x="7066" y="484578"/>
                </a:lnTo>
                <a:lnTo>
                  <a:pt x="0" y="449579"/>
                </a:lnTo>
                <a:lnTo>
                  <a:pt x="0" y="89915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5988" y="5062728"/>
            <a:ext cx="3572255" cy="595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001" y="4502505"/>
            <a:ext cx="4357370" cy="135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 algn="just">
              <a:lnSpc>
                <a:spcPct val="1101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Recalculate Risk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then becomes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active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allow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recalculate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underlying risk associated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these assets 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new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consequences.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Once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risk has been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recalculated,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following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message  appears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0941" y="3604259"/>
            <a:ext cx="8654415" cy="808990"/>
          </a:xfrm>
          <a:custGeom>
            <a:avLst/>
            <a:gdLst/>
            <a:ahLst/>
            <a:cxnLst/>
            <a:rect l="l" t="t" r="r" b="b"/>
            <a:pathLst>
              <a:path w="8654415" h="808989">
                <a:moveTo>
                  <a:pt x="8602217" y="731012"/>
                </a:moveTo>
                <a:lnTo>
                  <a:pt x="8576310" y="731012"/>
                </a:lnTo>
                <a:lnTo>
                  <a:pt x="8615172" y="808735"/>
                </a:lnTo>
                <a:lnTo>
                  <a:pt x="8647557" y="743965"/>
                </a:lnTo>
                <a:lnTo>
                  <a:pt x="8602217" y="743965"/>
                </a:lnTo>
                <a:lnTo>
                  <a:pt x="8602217" y="731012"/>
                </a:lnTo>
                <a:close/>
              </a:path>
              <a:path w="8654415" h="808989">
                <a:moveTo>
                  <a:pt x="8602217" y="12953"/>
                </a:moveTo>
                <a:lnTo>
                  <a:pt x="8602217" y="743965"/>
                </a:lnTo>
                <a:lnTo>
                  <a:pt x="8628126" y="743965"/>
                </a:lnTo>
                <a:lnTo>
                  <a:pt x="8628126" y="25907"/>
                </a:lnTo>
                <a:lnTo>
                  <a:pt x="8615172" y="25907"/>
                </a:lnTo>
                <a:lnTo>
                  <a:pt x="8602217" y="12953"/>
                </a:lnTo>
                <a:close/>
              </a:path>
              <a:path w="8654415" h="808989">
                <a:moveTo>
                  <a:pt x="8654034" y="731012"/>
                </a:moveTo>
                <a:lnTo>
                  <a:pt x="8628126" y="731012"/>
                </a:lnTo>
                <a:lnTo>
                  <a:pt x="8628126" y="743965"/>
                </a:lnTo>
                <a:lnTo>
                  <a:pt x="8647557" y="743965"/>
                </a:lnTo>
                <a:lnTo>
                  <a:pt x="8654034" y="731012"/>
                </a:lnTo>
                <a:close/>
              </a:path>
              <a:path w="8654415" h="808989">
                <a:moveTo>
                  <a:pt x="8622284" y="0"/>
                </a:moveTo>
                <a:lnTo>
                  <a:pt x="0" y="0"/>
                </a:lnTo>
                <a:lnTo>
                  <a:pt x="0" y="25907"/>
                </a:lnTo>
                <a:lnTo>
                  <a:pt x="8602217" y="25907"/>
                </a:lnTo>
                <a:lnTo>
                  <a:pt x="8602217" y="12953"/>
                </a:lnTo>
                <a:lnTo>
                  <a:pt x="8628126" y="12953"/>
                </a:lnTo>
                <a:lnTo>
                  <a:pt x="8628126" y="5841"/>
                </a:lnTo>
                <a:lnTo>
                  <a:pt x="8622284" y="0"/>
                </a:lnTo>
                <a:close/>
              </a:path>
              <a:path w="8654415" h="808989">
                <a:moveTo>
                  <a:pt x="8628126" y="12953"/>
                </a:moveTo>
                <a:lnTo>
                  <a:pt x="8602217" y="12953"/>
                </a:lnTo>
                <a:lnTo>
                  <a:pt x="8615172" y="25907"/>
                </a:lnTo>
                <a:lnTo>
                  <a:pt x="8628126" y="25907"/>
                </a:lnTo>
                <a:lnTo>
                  <a:pt x="8628126" y="12953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67578" y="4552849"/>
            <a:ext cx="1090422" cy="385926"/>
          </a:xfrm>
          <a:custGeom>
            <a:avLst/>
            <a:gdLst/>
            <a:ahLst/>
            <a:cxnLst/>
            <a:rect l="l" t="t" r="r" b="b"/>
            <a:pathLst>
              <a:path w="733425" h="509270">
                <a:moveTo>
                  <a:pt x="0" y="84836"/>
                </a:moveTo>
                <a:lnTo>
                  <a:pt x="6665" y="51810"/>
                </a:lnTo>
                <a:lnTo>
                  <a:pt x="24844" y="24844"/>
                </a:lnTo>
                <a:lnTo>
                  <a:pt x="51810" y="6665"/>
                </a:lnTo>
                <a:lnTo>
                  <a:pt x="84836" y="0"/>
                </a:lnTo>
                <a:lnTo>
                  <a:pt x="648208" y="0"/>
                </a:lnTo>
                <a:lnTo>
                  <a:pt x="681233" y="6665"/>
                </a:lnTo>
                <a:lnTo>
                  <a:pt x="708199" y="24844"/>
                </a:lnTo>
                <a:lnTo>
                  <a:pt x="726378" y="51810"/>
                </a:lnTo>
                <a:lnTo>
                  <a:pt x="733044" y="84836"/>
                </a:lnTo>
                <a:lnTo>
                  <a:pt x="733044" y="424180"/>
                </a:lnTo>
                <a:lnTo>
                  <a:pt x="726378" y="457205"/>
                </a:lnTo>
                <a:lnTo>
                  <a:pt x="708199" y="484171"/>
                </a:lnTo>
                <a:lnTo>
                  <a:pt x="681233" y="502350"/>
                </a:lnTo>
                <a:lnTo>
                  <a:pt x="648208" y="509016"/>
                </a:lnTo>
                <a:lnTo>
                  <a:pt x="84836" y="509016"/>
                </a:lnTo>
                <a:lnTo>
                  <a:pt x="51810" y="502350"/>
                </a:lnTo>
                <a:lnTo>
                  <a:pt x="24844" y="484171"/>
                </a:lnTo>
                <a:lnTo>
                  <a:pt x="6665" y="457205"/>
                </a:lnTo>
                <a:lnTo>
                  <a:pt x="0" y="424180"/>
                </a:lnTo>
                <a:lnTo>
                  <a:pt x="0" y="84836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62934" y="4580890"/>
            <a:ext cx="2088514" cy="568325"/>
          </a:xfrm>
          <a:custGeom>
            <a:avLst/>
            <a:gdLst/>
            <a:ahLst/>
            <a:cxnLst/>
            <a:rect l="l" t="t" r="r" b="b"/>
            <a:pathLst>
              <a:path w="2088514" h="615314">
                <a:moveTo>
                  <a:pt x="1031113" y="589407"/>
                </a:moveTo>
                <a:lnTo>
                  <a:pt x="0" y="589407"/>
                </a:lnTo>
                <a:lnTo>
                  <a:pt x="0" y="615314"/>
                </a:lnTo>
                <a:lnTo>
                  <a:pt x="1051178" y="615314"/>
                </a:lnTo>
                <a:lnTo>
                  <a:pt x="1057020" y="609473"/>
                </a:lnTo>
                <a:lnTo>
                  <a:pt x="1057020" y="602361"/>
                </a:lnTo>
                <a:lnTo>
                  <a:pt x="1031113" y="602361"/>
                </a:lnTo>
                <a:lnTo>
                  <a:pt x="1031113" y="589407"/>
                </a:lnTo>
                <a:close/>
              </a:path>
              <a:path w="2088514" h="615314">
                <a:moveTo>
                  <a:pt x="2010282" y="25907"/>
                </a:moveTo>
                <a:lnTo>
                  <a:pt x="1036827" y="25907"/>
                </a:lnTo>
                <a:lnTo>
                  <a:pt x="1031113" y="31750"/>
                </a:lnTo>
                <a:lnTo>
                  <a:pt x="1031113" y="602361"/>
                </a:lnTo>
                <a:lnTo>
                  <a:pt x="1044066" y="589407"/>
                </a:lnTo>
                <a:lnTo>
                  <a:pt x="1057020" y="589407"/>
                </a:lnTo>
                <a:lnTo>
                  <a:pt x="1057020" y="51816"/>
                </a:lnTo>
                <a:lnTo>
                  <a:pt x="1044066" y="51816"/>
                </a:lnTo>
                <a:lnTo>
                  <a:pt x="1057020" y="38862"/>
                </a:lnTo>
                <a:lnTo>
                  <a:pt x="2010282" y="38862"/>
                </a:lnTo>
                <a:lnTo>
                  <a:pt x="2010282" y="25907"/>
                </a:lnTo>
                <a:close/>
              </a:path>
              <a:path w="2088514" h="615314">
                <a:moveTo>
                  <a:pt x="1057020" y="589407"/>
                </a:moveTo>
                <a:lnTo>
                  <a:pt x="1044066" y="589407"/>
                </a:lnTo>
                <a:lnTo>
                  <a:pt x="1031113" y="602361"/>
                </a:lnTo>
                <a:lnTo>
                  <a:pt x="1057020" y="602361"/>
                </a:lnTo>
                <a:lnTo>
                  <a:pt x="1057020" y="589407"/>
                </a:lnTo>
                <a:close/>
              </a:path>
              <a:path w="2088514" h="615314">
                <a:moveTo>
                  <a:pt x="2010282" y="0"/>
                </a:moveTo>
                <a:lnTo>
                  <a:pt x="2010282" y="77724"/>
                </a:lnTo>
                <a:lnTo>
                  <a:pt x="2062098" y="51816"/>
                </a:lnTo>
                <a:lnTo>
                  <a:pt x="2023237" y="51816"/>
                </a:lnTo>
                <a:lnTo>
                  <a:pt x="2023237" y="25907"/>
                </a:lnTo>
                <a:lnTo>
                  <a:pt x="2062098" y="25907"/>
                </a:lnTo>
                <a:lnTo>
                  <a:pt x="2010282" y="0"/>
                </a:lnTo>
                <a:close/>
              </a:path>
              <a:path w="2088514" h="615314">
                <a:moveTo>
                  <a:pt x="1057020" y="38862"/>
                </a:moveTo>
                <a:lnTo>
                  <a:pt x="1044066" y="51816"/>
                </a:lnTo>
                <a:lnTo>
                  <a:pt x="1057020" y="51816"/>
                </a:lnTo>
                <a:lnTo>
                  <a:pt x="1057020" y="38862"/>
                </a:lnTo>
                <a:close/>
              </a:path>
              <a:path w="2088514" h="615314">
                <a:moveTo>
                  <a:pt x="2010282" y="38862"/>
                </a:moveTo>
                <a:lnTo>
                  <a:pt x="1057020" y="38862"/>
                </a:lnTo>
                <a:lnTo>
                  <a:pt x="1057020" y="51816"/>
                </a:lnTo>
                <a:lnTo>
                  <a:pt x="2010282" y="51816"/>
                </a:lnTo>
                <a:lnTo>
                  <a:pt x="2010282" y="38862"/>
                </a:lnTo>
                <a:close/>
              </a:path>
              <a:path w="2088514" h="615314">
                <a:moveTo>
                  <a:pt x="2062098" y="25907"/>
                </a:moveTo>
                <a:lnTo>
                  <a:pt x="2023237" y="25907"/>
                </a:lnTo>
                <a:lnTo>
                  <a:pt x="2023237" y="51816"/>
                </a:lnTo>
                <a:lnTo>
                  <a:pt x="2062098" y="51816"/>
                </a:lnTo>
                <a:lnTo>
                  <a:pt x="2088006" y="38862"/>
                </a:lnTo>
                <a:lnTo>
                  <a:pt x="2062098" y="25907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7FEB8C-1094-4C0D-A937-F7B640A5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105400"/>
            <a:ext cx="3552444" cy="51435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87017" y="5611367"/>
            <a:ext cx="8823325" cy="279400"/>
          </a:xfrm>
          <a:custGeom>
            <a:avLst/>
            <a:gdLst/>
            <a:ahLst/>
            <a:cxnLst/>
            <a:rect l="l" t="t" r="r" b="b"/>
            <a:pathLst>
              <a:path w="8823325" h="279400">
                <a:moveTo>
                  <a:pt x="3491356" y="12953"/>
                </a:moveTo>
                <a:lnTo>
                  <a:pt x="3491356" y="273189"/>
                </a:lnTo>
                <a:lnTo>
                  <a:pt x="3497199" y="278993"/>
                </a:lnTo>
                <a:lnTo>
                  <a:pt x="8791702" y="278993"/>
                </a:lnTo>
                <a:lnTo>
                  <a:pt x="8797416" y="273189"/>
                </a:lnTo>
                <a:lnTo>
                  <a:pt x="8797416" y="266039"/>
                </a:lnTo>
                <a:lnTo>
                  <a:pt x="3517265" y="266039"/>
                </a:lnTo>
                <a:lnTo>
                  <a:pt x="3504310" y="253085"/>
                </a:lnTo>
                <a:lnTo>
                  <a:pt x="3517265" y="253085"/>
                </a:lnTo>
                <a:lnTo>
                  <a:pt x="3517265" y="25907"/>
                </a:lnTo>
                <a:lnTo>
                  <a:pt x="3504310" y="25907"/>
                </a:lnTo>
                <a:lnTo>
                  <a:pt x="3491356" y="12953"/>
                </a:lnTo>
                <a:close/>
              </a:path>
              <a:path w="8823325" h="279400">
                <a:moveTo>
                  <a:pt x="3517265" y="253085"/>
                </a:moveTo>
                <a:lnTo>
                  <a:pt x="3504310" y="253085"/>
                </a:lnTo>
                <a:lnTo>
                  <a:pt x="3517265" y="266039"/>
                </a:lnTo>
                <a:lnTo>
                  <a:pt x="3517265" y="253085"/>
                </a:lnTo>
                <a:close/>
              </a:path>
              <a:path w="8823325" h="279400">
                <a:moveTo>
                  <a:pt x="8771509" y="253085"/>
                </a:moveTo>
                <a:lnTo>
                  <a:pt x="3517265" y="253085"/>
                </a:lnTo>
                <a:lnTo>
                  <a:pt x="3517265" y="266039"/>
                </a:lnTo>
                <a:lnTo>
                  <a:pt x="8771509" y="266039"/>
                </a:lnTo>
                <a:lnTo>
                  <a:pt x="8771509" y="253085"/>
                </a:lnTo>
                <a:close/>
              </a:path>
              <a:path w="8823325" h="279400">
                <a:moveTo>
                  <a:pt x="8797416" y="102209"/>
                </a:moveTo>
                <a:lnTo>
                  <a:pt x="8771509" y="102209"/>
                </a:lnTo>
                <a:lnTo>
                  <a:pt x="8771509" y="266039"/>
                </a:lnTo>
                <a:lnTo>
                  <a:pt x="8784463" y="253085"/>
                </a:lnTo>
                <a:lnTo>
                  <a:pt x="8797416" y="253085"/>
                </a:lnTo>
                <a:lnTo>
                  <a:pt x="8797416" y="102209"/>
                </a:lnTo>
                <a:close/>
              </a:path>
              <a:path w="8823325" h="279400">
                <a:moveTo>
                  <a:pt x="8797416" y="253085"/>
                </a:moveTo>
                <a:lnTo>
                  <a:pt x="8784463" y="253085"/>
                </a:lnTo>
                <a:lnTo>
                  <a:pt x="8771509" y="266039"/>
                </a:lnTo>
                <a:lnTo>
                  <a:pt x="8797416" y="266039"/>
                </a:lnTo>
                <a:lnTo>
                  <a:pt x="8797416" y="253085"/>
                </a:lnTo>
                <a:close/>
              </a:path>
              <a:path w="8823325" h="279400">
                <a:moveTo>
                  <a:pt x="8784463" y="37439"/>
                </a:moveTo>
                <a:lnTo>
                  <a:pt x="8745601" y="115163"/>
                </a:lnTo>
                <a:lnTo>
                  <a:pt x="8771509" y="115163"/>
                </a:lnTo>
                <a:lnTo>
                  <a:pt x="8771509" y="102209"/>
                </a:lnTo>
                <a:lnTo>
                  <a:pt x="8816848" y="102209"/>
                </a:lnTo>
                <a:lnTo>
                  <a:pt x="8784463" y="37439"/>
                </a:lnTo>
                <a:close/>
              </a:path>
              <a:path w="8823325" h="279400">
                <a:moveTo>
                  <a:pt x="8816848" y="102209"/>
                </a:moveTo>
                <a:lnTo>
                  <a:pt x="8797416" y="102209"/>
                </a:lnTo>
                <a:lnTo>
                  <a:pt x="8797416" y="115163"/>
                </a:lnTo>
                <a:lnTo>
                  <a:pt x="8823325" y="115163"/>
                </a:lnTo>
                <a:lnTo>
                  <a:pt x="8816848" y="102209"/>
                </a:lnTo>
                <a:close/>
              </a:path>
              <a:path w="8823325" h="279400">
                <a:moveTo>
                  <a:pt x="3511423" y="0"/>
                </a:moveTo>
                <a:lnTo>
                  <a:pt x="0" y="0"/>
                </a:lnTo>
                <a:lnTo>
                  <a:pt x="0" y="25907"/>
                </a:lnTo>
                <a:lnTo>
                  <a:pt x="3491356" y="25907"/>
                </a:lnTo>
                <a:lnTo>
                  <a:pt x="3491356" y="12953"/>
                </a:lnTo>
                <a:lnTo>
                  <a:pt x="3517265" y="12953"/>
                </a:lnTo>
                <a:lnTo>
                  <a:pt x="3517265" y="5803"/>
                </a:lnTo>
                <a:lnTo>
                  <a:pt x="3511423" y="0"/>
                </a:lnTo>
                <a:close/>
              </a:path>
              <a:path w="8823325" h="279400">
                <a:moveTo>
                  <a:pt x="3517265" y="12953"/>
                </a:moveTo>
                <a:lnTo>
                  <a:pt x="3491356" y="12953"/>
                </a:lnTo>
                <a:lnTo>
                  <a:pt x="3504310" y="25907"/>
                </a:lnTo>
                <a:lnTo>
                  <a:pt x="3517265" y="25907"/>
                </a:lnTo>
                <a:lnTo>
                  <a:pt x="3517265" y="12953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465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Consequence</a:t>
            </a:r>
            <a:r>
              <a:rPr spc="-90" dirty="0"/>
              <a:t> </a:t>
            </a:r>
            <a:r>
              <a:rPr spc="-5" dirty="0"/>
              <a:t>Modelling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220210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After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remapping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consequences then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return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original asset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updated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Average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 the other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percentile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risks associated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DFEEBE-5856-47B1-B42A-CA0C232B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227" y="171146"/>
            <a:ext cx="6150773" cy="39614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040843" y="204977"/>
            <a:ext cx="2097945" cy="336242"/>
          </a:xfrm>
          <a:custGeom>
            <a:avLst/>
            <a:gdLst/>
            <a:ahLst/>
            <a:cxnLst/>
            <a:rect l="l" t="t" r="r" b="b"/>
            <a:pathLst>
              <a:path w="1847215" h="312420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1795018" y="0"/>
                </a:lnTo>
                <a:lnTo>
                  <a:pt x="1815262" y="4099"/>
                </a:lnTo>
                <a:lnTo>
                  <a:pt x="1831816" y="15271"/>
                </a:lnTo>
                <a:lnTo>
                  <a:pt x="1842988" y="31825"/>
                </a:lnTo>
                <a:lnTo>
                  <a:pt x="1847088" y="52070"/>
                </a:lnTo>
                <a:lnTo>
                  <a:pt x="1847088" y="260350"/>
                </a:lnTo>
                <a:lnTo>
                  <a:pt x="1842988" y="280594"/>
                </a:lnTo>
                <a:lnTo>
                  <a:pt x="1831816" y="297148"/>
                </a:lnTo>
                <a:lnTo>
                  <a:pt x="1815262" y="308320"/>
                </a:lnTo>
                <a:lnTo>
                  <a:pt x="1795018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88822E-FB11-4034-8FCD-9780CA43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93" y="533400"/>
            <a:ext cx="6176623" cy="265003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574002" y="1828800"/>
            <a:ext cx="2848264" cy="1183410"/>
          </a:xfrm>
          <a:custGeom>
            <a:avLst/>
            <a:gdLst/>
            <a:ahLst/>
            <a:cxnLst/>
            <a:rect l="l" t="t" r="r" b="b"/>
            <a:pathLst>
              <a:path w="3016250" h="1249679">
                <a:moveTo>
                  <a:pt x="0" y="102615"/>
                </a:moveTo>
                <a:lnTo>
                  <a:pt x="8068" y="62686"/>
                </a:lnTo>
                <a:lnTo>
                  <a:pt x="30067" y="30067"/>
                </a:lnTo>
                <a:lnTo>
                  <a:pt x="62686" y="8068"/>
                </a:lnTo>
                <a:lnTo>
                  <a:pt x="102616" y="0"/>
                </a:lnTo>
                <a:lnTo>
                  <a:pt x="2913380" y="0"/>
                </a:lnTo>
                <a:lnTo>
                  <a:pt x="2953309" y="8068"/>
                </a:lnTo>
                <a:lnTo>
                  <a:pt x="2985928" y="30067"/>
                </a:lnTo>
                <a:lnTo>
                  <a:pt x="3007927" y="62686"/>
                </a:lnTo>
                <a:lnTo>
                  <a:pt x="3015996" y="102615"/>
                </a:lnTo>
                <a:lnTo>
                  <a:pt x="3015996" y="1147064"/>
                </a:lnTo>
                <a:lnTo>
                  <a:pt x="3007927" y="1186993"/>
                </a:lnTo>
                <a:lnTo>
                  <a:pt x="2985928" y="1219612"/>
                </a:lnTo>
                <a:lnTo>
                  <a:pt x="2953309" y="1241611"/>
                </a:lnTo>
                <a:lnTo>
                  <a:pt x="2913380" y="1249679"/>
                </a:lnTo>
                <a:lnTo>
                  <a:pt x="102616" y="1249679"/>
                </a:lnTo>
                <a:lnTo>
                  <a:pt x="62686" y="1241611"/>
                </a:lnTo>
                <a:lnTo>
                  <a:pt x="30067" y="1219612"/>
                </a:lnTo>
                <a:lnTo>
                  <a:pt x="8068" y="1186993"/>
                </a:lnTo>
                <a:lnTo>
                  <a:pt x="0" y="1147064"/>
                </a:lnTo>
                <a:lnTo>
                  <a:pt x="0" y="102615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F0A501-9BD6-4A75-B087-88126802D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23" y="3441925"/>
            <a:ext cx="6300429" cy="3961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B620A0-4A2C-40A0-9E95-B2BC8D870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483" y="3428999"/>
            <a:ext cx="2101517" cy="37576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096109" y="3431540"/>
            <a:ext cx="2195079" cy="325308"/>
          </a:xfrm>
          <a:custGeom>
            <a:avLst/>
            <a:gdLst/>
            <a:ahLst/>
            <a:cxnLst/>
            <a:rect l="l" t="t" r="r" b="b"/>
            <a:pathLst>
              <a:path w="1704340" h="302260">
                <a:moveTo>
                  <a:pt x="0" y="50292"/>
                </a:moveTo>
                <a:lnTo>
                  <a:pt x="3946" y="30700"/>
                </a:lnTo>
                <a:lnTo>
                  <a:pt x="14716" y="14716"/>
                </a:lnTo>
                <a:lnTo>
                  <a:pt x="30700" y="3946"/>
                </a:lnTo>
                <a:lnTo>
                  <a:pt x="50292" y="0"/>
                </a:lnTo>
                <a:lnTo>
                  <a:pt x="1653540" y="0"/>
                </a:lnTo>
                <a:lnTo>
                  <a:pt x="1673131" y="3946"/>
                </a:lnTo>
                <a:lnTo>
                  <a:pt x="1689115" y="14716"/>
                </a:lnTo>
                <a:lnTo>
                  <a:pt x="1699885" y="30700"/>
                </a:lnTo>
                <a:lnTo>
                  <a:pt x="1703832" y="50292"/>
                </a:lnTo>
                <a:lnTo>
                  <a:pt x="1703832" y="251460"/>
                </a:lnTo>
                <a:lnTo>
                  <a:pt x="1699885" y="271051"/>
                </a:lnTo>
                <a:lnTo>
                  <a:pt x="1689115" y="287035"/>
                </a:lnTo>
                <a:lnTo>
                  <a:pt x="1673131" y="297805"/>
                </a:lnTo>
                <a:lnTo>
                  <a:pt x="1653540" y="301751"/>
                </a:lnTo>
                <a:lnTo>
                  <a:pt x="50292" y="301751"/>
                </a:lnTo>
                <a:lnTo>
                  <a:pt x="30700" y="297805"/>
                </a:lnTo>
                <a:lnTo>
                  <a:pt x="14716" y="287035"/>
                </a:lnTo>
                <a:lnTo>
                  <a:pt x="3946" y="271051"/>
                </a:lnTo>
                <a:lnTo>
                  <a:pt x="0" y="251460"/>
                </a:lnTo>
                <a:lnTo>
                  <a:pt x="0" y="50292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66D078-5117-4DB5-9A55-8D4A25F7A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623" y="3767536"/>
            <a:ext cx="6300430" cy="270946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572339" y="5029199"/>
            <a:ext cx="2977663" cy="1378055"/>
          </a:xfrm>
          <a:custGeom>
            <a:avLst/>
            <a:gdLst/>
            <a:ahLst/>
            <a:cxnLst/>
            <a:rect l="l" t="t" r="r" b="b"/>
            <a:pathLst>
              <a:path w="3016250" h="1321434">
                <a:moveTo>
                  <a:pt x="0" y="108457"/>
                </a:moveTo>
                <a:lnTo>
                  <a:pt x="8516" y="66222"/>
                </a:lnTo>
                <a:lnTo>
                  <a:pt x="31750" y="31749"/>
                </a:lnTo>
                <a:lnTo>
                  <a:pt x="66222" y="8516"/>
                </a:lnTo>
                <a:lnTo>
                  <a:pt x="108458" y="0"/>
                </a:lnTo>
                <a:lnTo>
                  <a:pt x="2907538" y="0"/>
                </a:lnTo>
                <a:lnTo>
                  <a:pt x="2949773" y="8516"/>
                </a:lnTo>
                <a:lnTo>
                  <a:pt x="2984246" y="31749"/>
                </a:lnTo>
                <a:lnTo>
                  <a:pt x="3007479" y="66222"/>
                </a:lnTo>
                <a:lnTo>
                  <a:pt x="3015996" y="108457"/>
                </a:lnTo>
                <a:lnTo>
                  <a:pt x="3015996" y="1212824"/>
                </a:lnTo>
                <a:lnTo>
                  <a:pt x="3007479" y="1255053"/>
                </a:lnTo>
                <a:lnTo>
                  <a:pt x="2984246" y="1289535"/>
                </a:lnTo>
                <a:lnTo>
                  <a:pt x="2949773" y="1312783"/>
                </a:lnTo>
                <a:lnTo>
                  <a:pt x="2907538" y="1321308"/>
                </a:lnTo>
                <a:lnTo>
                  <a:pt x="108458" y="1321308"/>
                </a:lnTo>
                <a:lnTo>
                  <a:pt x="66222" y="1312783"/>
                </a:lnTo>
                <a:lnTo>
                  <a:pt x="31750" y="1289535"/>
                </a:lnTo>
                <a:lnTo>
                  <a:pt x="8516" y="1255053"/>
                </a:lnTo>
                <a:lnTo>
                  <a:pt x="0" y="1212824"/>
                </a:lnTo>
                <a:lnTo>
                  <a:pt x="0" y="108457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627" y="216789"/>
            <a:ext cx="645477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ACCENTURE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590"/>
              </a:lnSpc>
            </a:pPr>
            <a:r>
              <a:rPr sz="2400" b="1" spc="-5" dirty="0">
                <a:latin typeface="Arial"/>
                <a:cs typeface="Arial"/>
              </a:rPr>
              <a:t>SCENARIO 3 </a:t>
            </a:r>
            <a:r>
              <a:rPr sz="2400" b="1" dirty="0">
                <a:latin typeface="Arial"/>
                <a:cs typeface="Arial"/>
              </a:rPr>
              <a:t>– </a:t>
            </a:r>
            <a:r>
              <a:rPr sz="2400" b="1" spc="-5" dirty="0">
                <a:latin typeface="Arial"/>
                <a:cs typeface="Arial"/>
              </a:rPr>
              <a:t>INVESTMENT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OPTIMISATION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5704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19" h="489585">
                <a:moveTo>
                  <a:pt x="238506" y="0"/>
                </a:moveTo>
                <a:lnTo>
                  <a:pt x="0" y="0"/>
                </a:lnTo>
                <a:lnTo>
                  <a:pt x="238506" y="244601"/>
                </a:lnTo>
                <a:lnTo>
                  <a:pt x="0" y="489203"/>
                </a:lnTo>
                <a:lnTo>
                  <a:pt x="238506" y="489203"/>
                </a:lnTo>
                <a:lnTo>
                  <a:pt x="477012" y="244601"/>
                </a:lnTo>
                <a:lnTo>
                  <a:pt x="238506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8922" y="2710941"/>
            <a:ext cx="1719580" cy="7937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065" marR="5080" algn="ctr">
              <a:lnSpc>
                <a:spcPts val="1150"/>
              </a:lnSpc>
              <a:spcBef>
                <a:spcPts val="380"/>
              </a:spcBef>
            </a:pPr>
            <a:r>
              <a:rPr sz="1200" b="1" spc="-20" dirty="0">
                <a:solidFill>
                  <a:srgbClr val="FFB500"/>
                </a:solidFill>
                <a:latin typeface="Arial"/>
                <a:cs typeface="Arial"/>
              </a:rPr>
              <a:t>SARAH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REVIEWS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EXISTING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OPTIMISATION  SCENARIOS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WITHIN</a:t>
            </a:r>
            <a:r>
              <a:rPr sz="1200" b="1" spc="-5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IO 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APP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761" y="4273422"/>
            <a:ext cx="1712595" cy="140144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65" marR="5080" indent="-1270" algn="ctr">
              <a:lnSpc>
                <a:spcPts val="1190"/>
              </a:lnSpc>
              <a:spcBef>
                <a:spcPts val="25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Accesses the IO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reviews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existing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scenarios that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created.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ts val="1100"/>
              </a:lnSpc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Requested to make</a:t>
            </a:r>
            <a:r>
              <a:rPr sz="11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endParaRPr sz="1100">
              <a:latin typeface="Arial"/>
              <a:cs typeface="Arial"/>
            </a:endParaRPr>
          </a:p>
          <a:p>
            <a:pPr marL="163195" marR="153670" indent="635" algn="ctr">
              <a:lnSpc>
                <a:spcPct val="90100"/>
              </a:lnSpc>
              <a:spcBef>
                <a:spcPts val="6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amendments to the  scenario based on  feedback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review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rounds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0150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43529" y="4277995"/>
            <a:ext cx="1600200" cy="64706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065" marR="5080" indent="-3810" algn="ctr">
              <a:lnSpc>
                <a:spcPct val="90100"/>
              </a:lnSpc>
              <a:spcBef>
                <a:spcPts val="234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Clones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existing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scenario and uses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1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as  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baseline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scenario to  make the changes</a:t>
            </a:r>
            <a:r>
              <a:rPr sz="11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3802" y="3149549"/>
            <a:ext cx="1656080" cy="3549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115570">
              <a:lnSpc>
                <a:spcPts val="1150"/>
              </a:lnSpc>
              <a:spcBef>
                <a:spcPts val="380"/>
              </a:spcBef>
            </a:pP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AMEND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SCENARIO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LEVEL</a:t>
            </a:r>
            <a:r>
              <a:rPr sz="1200" b="1" spc="-7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CONSTRAINTS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7894" y="4278884"/>
            <a:ext cx="1708785" cy="1099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540" algn="ctr">
              <a:lnSpc>
                <a:spcPct val="9000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Accesses the new  scenario and makes a  number of changes to 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overall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budget amounts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available in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each of 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years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 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minimum  allocation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%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regions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7657" y="2857246"/>
            <a:ext cx="1629410" cy="6477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-3175" algn="ctr">
              <a:lnSpc>
                <a:spcPct val="80000"/>
              </a:lnSpc>
              <a:spcBef>
                <a:spcPts val="385"/>
              </a:spcBef>
            </a:pP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REOPTIMIZE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SCENARIO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AND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CONDUCT</a:t>
            </a:r>
            <a:r>
              <a:rPr sz="1200" b="1" spc="-7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SCENARIO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COMPARISON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2715" y="4273422"/>
            <a:ext cx="1617980" cy="12503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6830" marR="30480" algn="ctr">
              <a:lnSpc>
                <a:spcPts val="1190"/>
              </a:lnSpc>
              <a:spcBef>
                <a:spcPts val="25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Following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feedback,  changes a number of</a:t>
            </a:r>
            <a:r>
              <a:rPr sz="1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project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level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constraints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including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ts val="1100"/>
              </a:lnSpc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Projects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mandatory</a:t>
            </a:r>
            <a:endParaRPr sz="1100">
              <a:latin typeface="Arial"/>
              <a:cs typeface="Arial"/>
            </a:endParaRPr>
          </a:p>
          <a:p>
            <a:pPr marL="12700" marR="5080" algn="ctr">
              <a:lnSpc>
                <a:spcPts val="1190"/>
              </a:lnSpc>
              <a:spcBef>
                <a:spcPts val="8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Projects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being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required</a:t>
            </a:r>
            <a:r>
              <a:rPr sz="11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 be completed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certain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14864" y="4273422"/>
            <a:ext cx="1650364" cy="94805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5080" algn="ctr">
              <a:lnSpc>
                <a:spcPts val="1190"/>
              </a:lnSpc>
              <a:spcBef>
                <a:spcPts val="25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Reoptimizes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scenario  and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reviews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portfolio 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metrics to determine</a:t>
            </a:r>
            <a:r>
              <a:rPr sz="1100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if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 better scenario  based on the changes  requested.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2903" y="3149549"/>
            <a:ext cx="1656080" cy="3549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154940">
              <a:lnSpc>
                <a:spcPts val="1150"/>
              </a:lnSpc>
              <a:spcBef>
                <a:spcPts val="380"/>
              </a:spcBef>
            </a:pP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AMEND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PROJECT  LEVEL</a:t>
            </a:r>
            <a:r>
              <a:rPr sz="1200" b="1" spc="-7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CONSTRAINTS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3905" y="3003550"/>
            <a:ext cx="1678305" cy="5010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065" marR="5080" algn="ctr">
              <a:lnSpc>
                <a:spcPts val="1150"/>
              </a:lnSpc>
              <a:spcBef>
                <a:spcPts val="380"/>
              </a:spcBef>
            </a:pP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CLONES </a:t>
            </a:r>
            <a:r>
              <a:rPr sz="1200" b="1" spc="-25" dirty="0">
                <a:solidFill>
                  <a:srgbClr val="FFB500"/>
                </a:solidFill>
                <a:latin typeface="Arial"/>
                <a:cs typeface="Arial"/>
              </a:rPr>
              <a:t>AN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EXISTING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SCENARIO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TO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MAKE 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CHANGES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78173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2294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06790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49761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820402" y="5814466"/>
            <a:ext cx="2065655" cy="854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-1905" algn="ctr">
              <a:lnSpc>
                <a:spcPct val="80000"/>
              </a:lnSpc>
              <a:spcBef>
                <a:spcPts val="480"/>
              </a:spcBef>
            </a:pPr>
            <a:r>
              <a:rPr sz="1600" b="1" spc="-10" dirty="0">
                <a:solidFill>
                  <a:srgbClr val="FFB500"/>
                </a:solidFill>
                <a:latin typeface="Arial"/>
                <a:cs typeface="Arial"/>
              </a:rPr>
              <a:t>SCENARIO </a:t>
            </a: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IS  DISTRIBUTED</a:t>
            </a:r>
            <a:r>
              <a:rPr sz="1600" b="1" spc="-4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TO</a:t>
            </a:r>
            <a:r>
              <a:rPr sz="1600" b="1" spc="-2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BE  REVIEWED </a:t>
            </a:r>
            <a:r>
              <a:rPr sz="1600" b="1" spc="-20" dirty="0">
                <a:solidFill>
                  <a:srgbClr val="FFB500"/>
                </a:solidFill>
                <a:latin typeface="Arial"/>
                <a:cs typeface="Arial"/>
              </a:rPr>
              <a:t>AND  </a:t>
            </a:r>
            <a:r>
              <a:rPr sz="1600" b="1" spc="-15" dirty="0">
                <a:solidFill>
                  <a:srgbClr val="FFB500"/>
                </a:solidFill>
                <a:latin typeface="Arial"/>
                <a:cs typeface="Arial"/>
              </a:rPr>
              <a:t>APPROVED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3448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2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4992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1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9510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2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000" y="1491996"/>
            <a:ext cx="2819400" cy="909955"/>
          </a:xfrm>
          <a:custGeom>
            <a:avLst/>
            <a:gdLst/>
            <a:ahLst/>
            <a:cxnLst/>
            <a:rect l="l" t="t" r="r" b="b"/>
            <a:pathLst>
              <a:path w="2819400" h="909955">
                <a:moveTo>
                  <a:pt x="0" y="909827"/>
                </a:moveTo>
                <a:lnTo>
                  <a:pt x="2819400" y="909827"/>
                </a:lnTo>
                <a:lnTo>
                  <a:pt x="2819400" y="0"/>
                </a:lnTo>
                <a:lnTo>
                  <a:pt x="0" y="0"/>
                </a:lnTo>
                <a:lnTo>
                  <a:pt x="0" y="909827"/>
                </a:lnTo>
                <a:close/>
              </a:path>
            </a:pathLst>
          </a:custGeom>
          <a:solidFill>
            <a:srgbClr val="5A5858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81000" y="1578355"/>
            <a:ext cx="2819400" cy="62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669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Sarah</a:t>
            </a:r>
            <a:endParaRPr sz="1800">
              <a:latin typeface="Arial"/>
              <a:cs typeface="Arial"/>
            </a:endParaRPr>
          </a:p>
          <a:p>
            <a:pPr marL="1042669" marR="608965">
              <a:lnSpc>
                <a:spcPct val="100000"/>
              </a:lnSpc>
              <a:spcBef>
                <a:spcPts val="15"/>
              </a:spcBef>
            </a:pPr>
            <a:r>
              <a:rPr sz="1050" b="1" i="1" dirty="0">
                <a:solidFill>
                  <a:srgbClr val="FFFFFF"/>
                </a:solidFill>
                <a:latin typeface="Arial"/>
                <a:cs typeface="Arial"/>
              </a:rPr>
              <a:t>Risk &amp;</a:t>
            </a:r>
            <a:r>
              <a:rPr sz="1050" b="1" i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i="1" dirty="0">
                <a:solidFill>
                  <a:srgbClr val="FFFFFF"/>
                </a:solidFill>
                <a:latin typeface="Arial"/>
                <a:cs typeface="Arial"/>
              </a:rPr>
              <a:t>Investment  Manager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2343" y="1617071"/>
            <a:ext cx="540385" cy="539115"/>
          </a:xfrm>
          <a:custGeom>
            <a:avLst/>
            <a:gdLst/>
            <a:ahLst/>
            <a:cxnLst/>
            <a:rect l="l" t="t" r="r" b="b"/>
            <a:pathLst>
              <a:path w="540385" h="539114">
                <a:moveTo>
                  <a:pt x="290741" y="0"/>
                </a:moveTo>
                <a:lnTo>
                  <a:pt x="261814" y="1578"/>
                </a:lnTo>
                <a:lnTo>
                  <a:pt x="233765" y="7016"/>
                </a:lnTo>
                <a:lnTo>
                  <a:pt x="210287" y="17365"/>
                </a:lnTo>
                <a:lnTo>
                  <a:pt x="195073" y="33679"/>
                </a:lnTo>
                <a:lnTo>
                  <a:pt x="184817" y="34703"/>
                </a:lnTo>
                <a:lnTo>
                  <a:pt x="154511" y="71516"/>
                </a:lnTo>
                <a:lnTo>
                  <a:pt x="154278" y="98238"/>
                </a:lnTo>
                <a:lnTo>
                  <a:pt x="158969" y="124960"/>
                </a:lnTo>
                <a:lnTo>
                  <a:pt x="165066" y="147823"/>
                </a:lnTo>
                <a:lnTo>
                  <a:pt x="165066" y="149698"/>
                </a:lnTo>
                <a:lnTo>
                  <a:pt x="166940" y="149698"/>
                </a:lnTo>
                <a:lnTo>
                  <a:pt x="166940" y="151568"/>
                </a:lnTo>
                <a:lnTo>
                  <a:pt x="160198" y="161246"/>
                </a:lnTo>
                <a:lnTo>
                  <a:pt x="156623" y="172853"/>
                </a:lnTo>
                <a:lnTo>
                  <a:pt x="163186" y="215188"/>
                </a:lnTo>
                <a:lnTo>
                  <a:pt x="168814" y="218933"/>
                </a:lnTo>
                <a:lnTo>
                  <a:pt x="173300" y="243111"/>
                </a:lnTo>
                <a:lnTo>
                  <a:pt x="182181" y="262203"/>
                </a:lnTo>
                <a:lnTo>
                  <a:pt x="192821" y="276033"/>
                </a:lnTo>
                <a:lnTo>
                  <a:pt x="202581" y="284423"/>
                </a:lnTo>
                <a:lnTo>
                  <a:pt x="202581" y="338691"/>
                </a:lnTo>
                <a:lnTo>
                  <a:pt x="174441" y="349914"/>
                </a:lnTo>
                <a:lnTo>
                  <a:pt x="119841" y="369885"/>
                </a:lnTo>
                <a:lnTo>
                  <a:pt x="75264" y="388977"/>
                </a:lnTo>
                <a:lnTo>
                  <a:pt x="42291" y="409121"/>
                </a:lnTo>
                <a:lnTo>
                  <a:pt x="9495" y="466632"/>
                </a:lnTo>
                <a:lnTo>
                  <a:pt x="351" y="518559"/>
                </a:lnTo>
                <a:lnTo>
                  <a:pt x="0" y="527680"/>
                </a:lnTo>
                <a:lnTo>
                  <a:pt x="0" y="533294"/>
                </a:lnTo>
                <a:lnTo>
                  <a:pt x="3751" y="538908"/>
                </a:lnTo>
                <a:lnTo>
                  <a:pt x="534584" y="538909"/>
                </a:lnTo>
                <a:lnTo>
                  <a:pt x="540212" y="533294"/>
                </a:lnTo>
                <a:lnTo>
                  <a:pt x="540212" y="527681"/>
                </a:lnTo>
                <a:lnTo>
                  <a:pt x="539567" y="518559"/>
                </a:lnTo>
                <a:lnTo>
                  <a:pt x="539267" y="516454"/>
                </a:lnTo>
                <a:lnTo>
                  <a:pt x="22508" y="516453"/>
                </a:lnTo>
                <a:lnTo>
                  <a:pt x="24413" y="502654"/>
                </a:lnTo>
                <a:lnTo>
                  <a:pt x="33850" y="463827"/>
                </a:lnTo>
                <a:lnTo>
                  <a:pt x="60874" y="423653"/>
                </a:lnTo>
                <a:lnTo>
                  <a:pt x="133616" y="388451"/>
                </a:lnTo>
                <a:lnTo>
                  <a:pt x="190414" y="367401"/>
                </a:lnTo>
                <a:lnTo>
                  <a:pt x="199061" y="363950"/>
                </a:lnTo>
                <a:lnTo>
                  <a:pt x="208059" y="360501"/>
                </a:lnTo>
                <a:lnTo>
                  <a:pt x="217585" y="357404"/>
                </a:lnTo>
                <a:lnTo>
                  <a:pt x="221339" y="355528"/>
                </a:lnTo>
                <a:lnTo>
                  <a:pt x="225086" y="351789"/>
                </a:lnTo>
                <a:lnTo>
                  <a:pt x="225086" y="275070"/>
                </a:lnTo>
                <a:lnTo>
                  <a:pt x="223213" y="271325"/>
                </a:lnTo>
                <a:lnTo>
                  <a:pt x="219458" y="269456"/>
                </a:lnTo>
                <a:lnTo>
                  <a:pt x="215063" y="265918"/>
                </a:lnTo>
                <a:lnTo>
                  <a:pt x="205392" y="255187"/>
                </a:lnTo>
                <a:lnTo>
                  <a:pt x="195721" y="237088"/>
                </a:lnTo>
                <a:lnTo>
                  <a:pt x="191325" y="211443"/>
                </a:lnTo>
                <a:lnTo>
                  <a:pt x="191325" y="207705"/>
                </a:lnTo>
                <a:lnTo>
                  <a:pt x="187571" y="202090"/>
                </a:lnTo>
                <a:lnTo>
                  <a:pt x="181943" y="202090"/>
                </a:lnTo>
                <a:lnTo>
                  <a:pt x="180304" y="198026"/>
                </a:lnTo>
                <a:lnTo>
                  <a:pt x="178664" y="192032"/>
                </a:lnTo>
                <a:lnTo>
                  <a:pt x="177727" y="184987"/>
                </a:lnTo>
                <a:lnTo>
                  <a:pt x="178196" y="177764"/>
                </a:lnTo>
                <a:lnTo>
                  <a:pt x="178196" y="172149"/>
                </a:lnTo>
                <a:lnTo>
                  <a:pt x="180069" y="168411"/>
                </a:lnTo>
                <a:lnTo>
                  <a:pt x="187571" y="164666"/>
                </a:lnTo>
                <a:lnTo>
                  <a:pt x="191325" y="160921"/>
                </a:lnTo>
                <a:lnTo>
                  <a:pt x="191325" y="153437"/>
                </a:lnTo>
                <a:lnTo>
                  <a:pt x="189451" y="149698"/>
                </a:lnTo>
                <a:lnTo>
                  <a:pt x="187571" y="140339"/>
                </a:lnTo>
                <a:lnTo>
                  <a:pt x="182471" y="123617"/>
                </a:lnTo>
                <a:lnTo>
                  <a:pt x="177723" y="101982"/>
                </a:lnTo>
                <a:lnTo>
                  <a:pt x="176492" y="80345"/>
                </a:lnTo>
                <a:lnTo>
                  <a:pt x="181943" y="63620"/>
                </a:lnTo>
                <a:lnTo>
                  <a:pt x="185697" y="58006"/>
                </a:lnTo>
                <a:lnTo>
                  <a:pt x="191325" y="54267"/>
                </a:lnTo>
                <a:lnTo>
                  <a:pt x="206329" y="54267"/>
                </a:lnTo>
                <a:lnTo>
                  <a:pt x="211957" y="50522"/>
                </a:lnTo>
                <a:lnTo>
                  <a:pt x="211957" y="46777"/>
                </a:lnTo>
                <a:lnTo>
                  <a:pt x="219490" y="37188"/>
                </a:lnTo>
                <a:lnTo>
                  <a:pt x="235638" y="29002"/>
                </a:lnTo>
                <a:lnTo>
                  <a:pt x="259172" y="23624"/>
                </a:lnTo>
                <a:lnTo>
                  <a:pt x="288861" y="22457"/>
                </a:lnTo>
                <a:lnTo>
                  <a:pt x="370851" y="22457"/>
                </a:lnTo>
                <a:lnTo>
                  <a:pt x="355686" y="12862"/>
                </a:lnTo>
                <a:lnTo>
                  <a:pt x="324004" y="3712"/>
                </a:lnTo>
                <a:lnTo>
                  <a:pt x="290741" y="0"/>
                </a:lnTo>
                <a:close/>
              </a:path>
              <a:path w="540385" h="539114">
                <a:moveTo>
                  <a:pt x="370851" y="22457"/>
                </a:moveTo>
                <a:lnTo>
                  <a:pt x="288861" y="22457"/>
                </a:lnTo>
                <a:lnTo>
                  <a:pt x="320221" y="25906"/>
                </a:lnTo>
                <a:lnTo>
                  <a:pt x="345603" y="33214"/>
                </a:lnTo>
                <a:lnTo>
                  <a:pt x="363247" y="44031"/>
                </a:lnTo>
                <a:lnTo>
                  <a:pt x="371393" y="58006"/>
                </a:lnTo>
                <a:lnTo>
                  <a:pt x="371395" y="77947"/>
                </a:lnTo>
                <a:lnTo>
                  <a:pt x="367175" y="99642"/>
                </a:lnTo>
                <a:lnTo>
                  <a:pt x="360846" y="120635"/>
                </a:lnTo>
                <a:lnTo>
                  <a:pt x="354516" y="138470"/>
                </a:lnTo>
                <a:lnTo>
                  <a:pt x="350762" y="147823"/>
                </a:lnTo>
                <a:lnTo>
                  <a:pt x="348888" y="151568"/>
                </a:lnTo>
                <a:lnTo>
                  <a:pt x="348888" y="160921"/>
                </a:lnTo>
                <a:lnTo>
                  <a:pt x="350762" y="164666"/>
                </a:lnTo>
                <a:lnTo>
                  <a:pt x="358264" y="168411"/>
                </a:lnTo>
                <a:lnTo>
                  <a:pt x="360144" y="172149"/>
                </a:lnTo>
                <a:lnTo>
                  <a:pt x="360144" y="177764"/>
                </a:lnTo>
                <a:lnTo>
                  <a:pt x="360611" y="184987"/>
                </a:lnTo>
                <a:lnTo>
                  <a:pt x="359672" y="192032"/>
                </a:lnTo>
                <a:lnTo>
                  <a:pt x="358030" y="198026"/>
                </a:lnTo>
                <a:lnTo>
                  <a:pt x="356390" y="202090"/>
                </a:lnTo>
                <a:lnTo>
                  <a:pt x="352636" y="202090"/>
                </a:lnTo>
                <a:lnTo>
                  <a:pt x="348888" y="207705"/>
                </a:lnTo>
                <a:lnTo>
                  <a:pt x="348888" y="211443"/>
                </a:lnTo>
                <a:lnTo>
                  <a:pt x="344462" y="237088"/>
                </a:lnTo>
                <a:lnTo>
                  <a:pt x="334584" y="255187"/>
                </a:lnTo>
                <a:lnTo>
                  <a:pt x="324355" y="265918"/>
                </a:lnTo>
                <a:lnTo>
                  <a:pt x="318874" y="269456"/>
                </a:lnTo>
                <a:lnTo>
                  <a:pt x="317001" y="271326"/>
                </a:lnTo>
                <a:lnTo>
                  <a:pt x="315120" y="275071"/>
                </a:lnTo>
                <a:lnTo>
                  <a:pt x="315120" y="351789"/>
                </a:lnTo>
                <a:lnTo>
                  <a:pt x="317001" y="355528"/>
                </a:lnTo>
                <a:lnTo>
                  <a:pt x="322629" y="357404"/>
                </a:lnTo>
                <a:lnTo>
                  <a:pt x="331067" y="360501"/>
                </a:lnTo>
                <a:lnTo>
                  <a:pt x="347948" y="367401"/>
                </a:lnTo>
                <a:lnTo>
                  <a:pt x="404984" y="388451"/>
                </a:lnTo>
                <a:lnTo>
                  <a:pt x="446895" y="406052"/>
                </a:lnTo>
                <a:lnTo>
                  <a:pt x="495195" y="441606"/>
                </a:lnTo>
                <a:lnTo>
                  <a:pt x="510434" y="484644"/>
                </a:lnTo>
                <a:lnTo>
                  <a:pt x="515826" y="516454"/>
                </a:lnTo>
                <a:lnTo>
                  <a:pt x="539267" y="516454"/>
                </a:lnTo>
                <a:lnTo>
                  <a:pt x="529134" y="466632"/>
                </a:lnTo>
                <a:lnTo>
                  <a:pt x="496043" y="409121"/>
                </a:lnTo>
                <a:lnTo>
                  <a:pt x="463072" y="388977"/>
                </a:lnTo>
                <a:lnTo>
                  <a:pt x="418494" y="369885"/>
                </a:lnTo>
                <a:lnTo>
                  <a:pt x="363891" y="349914"/>
                </a:lnTo>
                <a:lnTo>
                  <a:pt x="357942" y="347109"/>
                </a:lnTo>
                <a:lnTo>
                  <a:pt x="351464" y="344302"/>
                </a:lnTo>
                <a:lnTo>
                  <a:pt x="344636" y="341496"/>
                </a:lnTo>
                <a:lnTo>
                  <a:pt x="337632" y="338691"/>
                </a:lnTo>
                <a:lnTo>
                  <a:pt x="337632" y="284424"/>
                </a:lnTo>
                <a:lnTo>
                  <a:pt x="346336" y="276033"/>
                </a:lnTo>
                <a:lnTo>
                  <a:pt x="356623" y="262203"/>
                </a:lnTo>
                <a:lnTo>
                  <a:pt x="365855" y="243111"/>
                </a:lnTo>
                <a:lnTo>
                  <a:pt x="371393" y="218933"/>
                </a:lnTo>
                <a:lnTo>
                  <a:pt x="375147" y="215188"/>
                </a:lnTo>
                <a:lnTo>
                  <a:pt x="378901" y="207705"/>
                </a:lnTo>
                <a:lnTo>
                  <a:pt x="382649" y="198345"/>
                </a:lnTo>
                <a:lnTo>
                  <a:pt x="384350" y="185513"/>
                </a:lnTo>
                <a:lnTo>
                  <a:pt x="383588" y="172854"/>
                </a:lnTo>
                <a:lnTo>
                  <a:pt x="380012" y="161246"/>
                </a:lnTo>
                <a:lnTo>
                  <a:pt x="373273" y="151568"/>
                </a:lnTo>
                <a:lnTo>
                  <a:pt x="373273" y="147823"/>
                </a:lnTo>
                <a:lnTo>
                  <a:pt x="375147" y="145953"/>
                </a:lnTo>
                <a:lnTo>
                  <a:pt x="382034" y="127125"/>
                </a:lnTo>
                <a:lnTo>
                  <a:pt x="389450" y="103383"/>
                </a:lnTo>
                <a:lnTo>
                  <a:pt x="394325" y="77947"/>
                </a:lnTo>
                <a:lnTo>
                  <a:pt x="394284" y="71516"/>
                </a:lnTo>
                <a:lnTo>
                  <a:pt x="393905" y="52392"/>
                </a:lnTo>
                <a:lnTo>
                  <a:pt x="380687" y="28680"/>
                </a:lnTo>
                <a:lnTo>
                  <a:pt x="370851" y="224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5478"/>
            <a:ext cx="55854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Digital Grid </a:t>
            </a:r>
            <a:r>
              <a:rPr sz="2000" dirty="0"/>
              <a:t>– </a:t>
            </a:r>
            <a:r>
              <a:rPr sz="2000" spc="-5" dirty="0"/>
              <a:t>Asset </a:t>
            </a:r>
            <a:r>
              <a:rPr sz="2000" dirty="0"/>
              <a:t>Management </a:t>
            </a:r>
            <a:r>
              <a:rPr sz="2000" spc="-5" dirty="0"/>
              <a:t>Demo</a:t>
            </a:r>
            <a:r>
              <a:rPr sz="2000" dirty="0"/>
              <a:t> </a:t>
            </a:r>
            <a:r>
              <a:rPr sz="2000" spc="-5" dirty="0"/>
              <a:t>scenarios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343001" y="795020"/>
            <a:ext cx="5550535" cy="4230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Scenario </a:t>
            </a:r>
            <a:r>
              <a:rPr sz="1400" b="1" i="1" dirty="0">
                <a:solidFill>
                  <a:srgbClr val="A0B6E2"/>
                </a:solidFill>
                <a:latin typeface="Segoe UI"/>
                <a:cs typeface="Segoe UI"/>
              </a:rPr>
              <a:t>3 – </a:t>
            </a: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Investment</a:t>
            </a:r>
            <a:r>
              <a:rPr sz="1400" b="1" i="1" spc="-45" dirty="0">
                <a:solidFill>
                  <a:srgbClr val="A0B6E2"/>
                </a:solidFill>
                <a:latin typeface="Segoe UI"/>
                <a:cs typeface="Segoe UI"/>
              </a:rPr>
              <a:t> </a:t>
            </a: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optimisation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Investment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optimisation analyst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reviews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available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scenarios</a:t>
            </a:r>
            <a:r>
              <a:rPr sz="14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endParaRPr sz="14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IO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application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Clones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existing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scenario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edits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name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Edits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configuration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parameters</a:t>
            </a:r>
            <a:r>
              <a:rPr sz="1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including:</a:t>
            </a:r>
            <a:endParaRPr sz="1400">
              <a:latin typeface="Segoe UI"/>
              <a:cs typeface="Segoe UI"/>
            </a:endParaRPr>
          </a:p>
          <a:p>
            <a:pPr marL="513715" lvl="1" indent="-28575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513715" algn="l"/>
                <a:tab pos="51435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Changes the budget amounts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configuration</a:t>
            </a:r>
            <a:r>
              <a:rPr sz="1400" spc="-10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>
              <a:latin typeface="Segoe UI"/>
              <a:cs typeface="Segoe UI"/>
            </a:endParaRPr>
          </a:p>
          <a:p>
            <a:pPr marL="513715" lvl="1" indent="-28575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513715" algn="l"/>
                <a:tab pos="51435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% allocation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budget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each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regions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Amends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years some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take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place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makes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one</a:t>
            </a:r>
            <a:endParaRPr sz="14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70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mandatory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299085" marR="306070" indent="-287020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Once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happy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changes that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have been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made the analyst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solves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system</a:t>
            </a:r>
            <a:endParaRPr sz="1400">
              <a:latin typeface="Segoe UI"/>
              <a:cs typeface="Segoe UI"/>
            </a:endParaRPr>
          </a:p>
          <a:p>
            <a:pPr marL="299085" marR="198120" indent="-287020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Returns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overview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reviews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results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scenarios.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Creates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filter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eventually</a:t>
            </a:r>
            <a:r>
              <a:rPr sz="14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choses</a:t>
            </a:r>
            <a:endParaRPr sz="14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reviewed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by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managers for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progression</a:t>
            </a:r>
            <a:r>
              <a:rPr sz="14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into</a:t>
            </a:r>
            <a:endParaRPr sz="14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next years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plan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5478"/>
            <a:ext cx="71094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Connecting to </a:t>
            </a:r>
            <a:r>
              <a:rPr sz="2000" dirty="0"/>
              <a:t>the </a:t>
            </a:r>
            <a:r>
              <a:rPr sz="2000" spc="-5" dirty="0"/>
              <a:t>Asset </a:t>
            </a:r>
            <a:r>
              <a:rPr sz="2000" dirty="0"/>
              <a:t>Health Application </a:t>
            </a:r>
            <a:r>
              <a:rPr sz="2000" spc="-5" dirty="0"/>
              <a:t>Via AIP </a:t>
            </a:r>
            <a:r>
              <a:rPr sz="2000" dirty="0"/>
              <a:t>App</a:t>
            </a:r>
            <a:r>
              <a:rPr sz="2000" spc="-15" dirty="0"/>
              <a:t> </a:t>
            </a:r>
            <a:r>
              <a:rPr sz="2000" spc="5" dirty="0"/>
              <a:t>Gallery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343001" y="709930"/>
            <a:ext cx="5229860" cy="626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following link in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Chrome: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Clr>
                <a:srgbClr val="FFFFFF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u="heavy" spc="-5" dirty="0"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  <a:latin typeface="Segoe UI"/>
                <a:cs typeface="Segoe UI"/>
                <a:hlinkClick r:id="rId2"/>
              </a:rPr>
              <a:t>http://analyticappsshiny.accenture.com/digitalgrid/dist/#/login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1871599"/>
            <a:ext cx="5407025" cy="1298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first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user sees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when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application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4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launched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Enter in </a:t>
            </a:r>
            <a:r>
              <a:rPr sz="1400" b="1" spc="-5" dirty="0">
                <a:solidFill>
                  <a:srgbClr val="A0B6E2"/>
                </a:solidFill>
                <a:latin typeface="Segoe UI"/>
                <a:cs typeface="Segoe UI"/>
              </a:rPr>
              <a:t>Username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b="1" spc="-10" dirty="0">
                <a:solidFill>
                  <a:srgbClr val="A0B6E2"/>
                </a:solidFill>
                <a:latin typeface="Segoe UI"/>
                <a:cs typeface="Segoe UI"/>
              </a:rPr>
              <a:t>Password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the user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b="1" dirty="0">
                <a:solidFill>
                  <a:srgbClr val="A0B6E2"/>
                </a:solidFill>
                <a:latin typeface="Segoe UI"/>
                <a:cs typeface="Segoe UI"/>
              </a:rPr>
              <a:t>Log</a:t>
            </a:r>
            <a:r>
              <a:rPr sz="1400" b="1" spc="-45" dirty="0">
                <a:solidFill>
                  <a:srgbClr val="A0B6E2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A0B6E2"/>
                </a:solidFill>
                <a:latin typeface="Segoe UI"/>
                <a:cs typeface="Segoe UI"/>
              </a:rPr>
              <a:t>In</a:t>
            </a:r>
            <a:endParaRPr sz="1400" dirty="0">
              <a:latin typeface="Segoe UI"/>
              <a:cs typeface="Segoe UI"/>
            </a:endParaRPr>
          </a:p>
          <a:p>
            <a:pPr marL="228600" marR="3204210">
              <a:lnSpc>
                <a:spcPts val="2650"/>
              </a:lnSpc>
              <a:spcBef>
                <a:spcPts val="24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Username:</a:t>
            </a:r>
            <a:r>
              <a:rPr sz="1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daniel.cazares 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Password: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p@ssword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5253990"/>
            <a:ext cx="5154295" cy="626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issues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accessing the Digital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Grid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Asset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400">
              <a:latin typeface="Segoe UI"/>
              <a:cs typeface="Segoe UI"/>
            </a:endParaRPr>
          </a:p>
          <a:p>
            <a:pPr marL="307975">
              <a:lnSpc>
                <a:spcPct val="100000"/>
              </a:lnSpc>
              <a:spcBef>
                <a:spcPts val="137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demo, please connect via the Contacts</a:t>
            </a:r>
            <a:r>
              <a:rPr sz="1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BF0DE3-7038-4F64-814D-761C7CE2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780289"/>
            <a:ext cx="6038850" cy="389686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595880" y="2731007"/>
            <a:ext cx="4566920" cy="331470"/>
          </a:xfrm>
          <a:custGeom>
            <a:avLst/>
            <a:gdLst/>
            <a:ahLst/>
            <a:cxnLst/>
            <a:rect l="l" t="t" r="r" b="b"/>
            <a:pathLst>
              <a:path w="5557520" h="651510">
                <a:moveTo>
                  <a:pt x="5479796" y="573531"/>
                </a:moveTo>
                <a:lnTo>
                  <a:pt x="5479796" y="651255"/>
                </a:lnTo>
                <a:lnTo>
                  <a:pt x="5531612" y="625347"/>
                </a:lnTo>
                <a:lnTo>
                  <a:pt x="5492750" y="625347"/>
                </a:lnTo>
                <a:lnTo>
                  <a:pt x="5492750" y="599439"/>
                </a:lnTo>
                <a:lnTo>
                  <a:pt x="5531612" y="599439"/>
                </a:lnTo>
                <a:lnTo>
                  <a:pt x="5479796" y="573531"/>
                </a:lnTo>
                <a:close/>
              </a:path>
              <a:path w="5557520" h="651510">
                <a:moveTo>
                  <a:pt x="2765806" y="12953"/>
                </a:moveTo>
                <a:lnTo>
                  <a:pt x="2765806" y="619505"/>
                </a:lnTo>
                <a:lnTo>
                  <a:pt x="2771648" y="625347"/>
                </a:lnTo>
                <a:lnTo>
                  <a:pt x="5479796" y="625347"/>
                </a:lnTo>
                <a:lnTo>
                  <a:pt x="5479796" y="612393"/>
                </a:lnTo>
                <a:lnTo>
                  <a:pt x="2791714" y="612393"/>
                </a:lnTo>
                <a:lnTo>
                  <a:pt x="2778760" y="599439"/>
                </a:lnTo>
                <a:lnTo>
                  <a:pt x="2791714" y="599439"/>
                </a:lnTo>
                <a:lnTo>
                  <a:pt x="2791714" y="25907"/>
                </a:lnTo>
                <a:lnTo>
                  <a:pt x="2778760" y="25907"/>
                </a:lnTo>
                <a:lnTo>
                  <a:pt x="2765806" y="12953"/>
                </a:lnTo>
                <a:close/>
              </a:path>
              <a:path w="5557520" h="651510">
                <a:moveTo>
                  <a:pt x="5531612" y="599439"/>
                </a:moveTo>
                <a:lnTo>
                  <a:pt x="5492750" y="599439"/>
                </a:lnTo>
                <a:lnTo>
                  <a:pt x="5492750" y="625347"/>
                </a:lnTo>
                <a:lnTo>
                  <a:pt x="5531612" y="625347"/>
                </a:lnTo>
                <a:lnTo>
                  <a:pt x="5557520" y="612393"/>
                </a:lnTo>
                <a:lnTo>
                  <a:pt x="5531612" y="599439"/>
                </a:lnTo>
                <a:close/>
              </a:path>
              <a:path w="5557520" h="651510">
                <a:moveTo>
                  <a:pt x="2791714" y="599439"/>
                </a:moveTo>
                <a:lnTo>
                  <a:pt x="2778760" y="599439"/>
                </a:lnTo>
                <a:lnTo>
                  <a:pt x="2791714" y="612393"/>
                </a:lnTo>
                <a:lnTo>
                  <a:pt x="2791714" y="599439"/>
                </a:lnTo>
                <a:close/>
              </a:path>
              <a:path w="5557520" h="651510">
                <a:moveTo>
                  <a:pt x="5479796" y="599439"/>
                </a:moveTo>
                <a:lnTo>
                  <a:pt x="2791714" y="599439"/>
                </a:lnTo>
                <a:lnTo>
                  <a:pt x="2791714" y="612393"/>
                </a:lnTo>
                <a:lnTo>
                  <a:pt x="5479796" y="612393"/>
                </a:lnTo>
                <a:lnTo>
                  <a:pt x="5479796" y="599439"/>
                </a:lnTo>
                <a:close/>
              </a:path>
              <a:path w="5557520" h="651510">
                <a:moveTo>
                  <a:pt x="2785872" y="0"/>
                </a:moveTo>
                <a:lnTo>
                  <a:pt x="0" y="0"/>
                </a:lnTo>
                <a:lnTo>
                  <a:pt x="0" y="25907"/>
                </a:lnTo>
                <a:lnTo>
                  <a:pt x="2765806" y="25907"/>
                </a:lnTo>
                <a:lnTo>
                  <a:pt x="2765806" y="12953"/>
                </a:lnTo>
                <a:lnTo>
                  <a:pt x="2791714" y="12953"/>
                </a:lnTo>
                <a:lnTo>
                  <a:pt x="2791714" y="5841"/>
                </a:lnTo>
                <a:lnTo>
                  <a:pt x="2785872" y="0"/>
                </a:lnTo>
                <a:close/>
              </a:path>
              <a:path w="5557520" h="651510">
                <a:moveTo>
                  <a:pt x="2791714" y="12953"/>
                </a:moveTo>
                <a:lnTo>
                  <a:pt x="2765806" y="12953"/>
                </a:lnTo>
                <a:lnTo>
                  <a:pt x="2778760" y="25907"/>
                </a:lnTo>
                <a:lnTo>
                  <a:pt x="2791714" y="25907"/>
                </a:lnTo>
                <a:lnTo>
                  <a:pt x="2791714" y="12953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76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Digital </a:t>
            </a:r>
            <a:r>
              <a:rPr spc="-5" dirty="0"/>
              <a:t>Grid </a:t>
            </a:r>
            <a:r>
              <a:rPr dirty="0"/>
              <a:t>– </a:t>
            </a:r>
            <a:r>
              <a:rPr spc="-5" dirty="0"/>
              <a:t>Landing</a:t>
            </a:r>
            <a:r>
              <a:rPr spc="-25" dirty="0"/>
              <a:t> </a:t>
            </a:r>
            <a:r>
              <a:rPr spc="-20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391414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This is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the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first screen user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sees when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logged in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to</a:t>
            </a:r>
            <a:r>
              <a:rPr sz="1400" b="0" i="1" spc="-1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the 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application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1698472"/>
            <a:ext cx="437959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Here, user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will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have an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option to select the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business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unit </a:t>
            </a:r>
            <a:r>
              <a:rPr sz="1400" b="0" spc="-20" dirty="0">
                <a:solidFill>
                  <a:srgbClr val="FFFFFF"/>
                </a:solidFill>
                <a:latin typeface="Segoe UI Light"/>
                <a:cs typeface="Segoe UI Light"/>
              </a:rPr>
              <a:t>of 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interest.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User can choose one </a:t>
            </a:r>
            <a:r>
              <a:rPr sz="14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from</a:t>
            </a:r>
            <a:r>
              <a:rPr sz="1400" b="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following: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2728087"/>
            <a:ext cx="264604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Asset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Health –</a:t>
            </a:r>
            <a:r>
              <a:rPr sz="1400" b="0" spc="-7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Substation</a:t>
            </a:r>
            <a:endParaRPr sz="14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Consequences</a:t>
            </a:r>
            <a:r>
              <a:rPr sz="1400" b="0" spc="-9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Modelling</a:t>
            </a:r>
            <a:endParaRPr sz="14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0" dirty="0">
                <a:solidFill>
                  <a:srgbClr val="FFB500"/>
                </a:solidFill>
                <a:latin typeface="Segoe UI Light"/>
                <a:cs typeface="Segoe UI Light"/>
              </a:rPr>
              <a:t>Investment</a:t>
            </a:r>
            <a:r>
              <a:rPr sz="1800" b="0" spc="-65" dirty="0">
                <a:solidFill>
                  <a:srgbClr val="FFB500"/>
                </a:solidFill>
                <a:latin typeface="Segoe UI Light"/>
                <a:cs typeface="Segoe UI Light"/>
              </a:rPr>
              <a:t> </a:t>
            </a:r>
            <a:r>
              <a:rPr sz="1800" b="0" dirty="0">
                <a:solidFill>
                  <a:srgbClr val="FFB500"/>
                </a:solidFill>
                <a:latin typeface="Segoe UI Light"/>
                <a:cs typeface="Segoe UI Light"/>
              </a:rPr>
              <a:t>Optimisation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URD</a:t>
            </a:r>
            <a:r>
              <a:rPr sz="1400" b="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Cables</a:t>
            </a:r>
            <a:endParaRPr sz="14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Geospatial</a:t>
            </a:r>
            <a:r>
              <a:rPr sz="1400" b="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Analysis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2AFCA0E-B6CD-4643-9B99-A6815229B96D}"/>
              </a:ext>
            </a:extLst>
          </p:cNvPr>
          <p:cNvSpPr txBox="1"/>
          <p:nvPr/>
        </p:nvSpPr>
        <p:spPr>
          <a:xfrm>
            <a:off x="5156827" y="1528609"/>
            <a:ext cx="49117" cy="2357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endParaRPr sz="1400">
              <a:latin typeface="Segoe UI Light"/>
              <a:cs typeface="Segoe U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380AD-58D9-40CB-91D3-56ACA23EB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68427"/>
            <a:ext cx="7315200" cy="4860021"/>
          </a:xfrm>
          <a:prstGeom prst="rect">
            <a:avLst/>
          </a:prstGeom>
        </p:spPr>
      </p:pic>
      <p:sp>
        <p:nvSpPr>
          <p:cNvPr id="10" name="object 8">
            <a:extLst>
              <a:ext uri="{FF2B5EF4-FFF2-40B4-BE49-F238E27FC236}">
                <a16:creationId xmlns:a16="http://schemas.microsoft.com/office/drawing/2014/main" id="{84258779-E964-4E81-B994-83875B45A67B}"/>
              </a:ext>
            </a:extLst>
          </p:cNvPr>
          <p:cNvSpPr/>
          <p:nvPr/>
        </p:nvSpPr>
        <p:spPr>
          <a:xfrm>
            <a:off x="9696449" y="819150"/>
            <a:ext cx="2266950" cy="1304925"/>
          </a:xfrm>
          <a:custGeom>
            <a:avLst/>
            <a:gdLst/>
            <a:ahLst/>
            <a:cxnLst/>
            <a:rect l="l" t="t" r="r" b="b"/>
            <a:pathLst>
              <a:path w="2261870" h="2054860">
                <a:moveTo>
                  <a:pt x="0" y="31114"/>
                </a:moveTo>
                <a:lnTo>
                  <a:pt x="2450" y="19020"/>
                </a:lnTo>
                <a:lnTo>
                  <a:pt x="9128" y="9128"/>
                </a:lnTo>
                <a:lnTo>
                  <a:pt x="19020" y="2450"/>
                </a:lnTo>
                <a:lnTo>
                  <a:pt x="31114" y="0"/>
                </a:lnTo>
                <a:lnTo>
                  <a:pt x="2230501" y="0"/>
                </a:lnTo>
                <a:lnTo>
                  <a:pt x="2242595" y="2450"/>
                </a:lnTo>
                <a:lnTo>
                  <a:pt x="2252487" y="9128"/>
                </a:lnTo>
                <a:lnTo>
                  <a:pt x="2259165" y="19020"/>
                </a:lnTo>
                <a:lnTo>
                  <a:pt x="2261615" y="31114"/>
                </a:lnTo>
                <a:lnTo>
                  <a:pt x="2261615" y="2023237"/>
                </a:lnTo>
                <a:lnTo>
                  <a:pt x="2259165" y="2035331"/>
                </a:lnTo>
                <a:lnTo>
                  <a:pt x="2252487" y="2045223"/>
                </a:lnTo>
                <a:lnTo>
                  <a:pt x="2242595" y="2051901"/>
                </a:lnTo>
                <a:lnTo>
                  <a:pt x="2230501" y="2054352"/>
                </a:lnTo>
                <a:lnTo>
                  <a:pt x="31114" y="2054352"/>
                </a:lnTo>
                <a:lnTo>
                  <a:pt x="19020" y="2051901"/>
                </a:lnTo>
                <a:lnTo>
                  <a:pt x="9128" y="2045223"/>
                </a:lnTo>
                <a:lnTo>
                  <a:pt x="2450" y="2035331"/>
                </a:lnTo>
                <a:lnTo>
                  <a:pt x="0" y="2023237"/>
                </a:lnTo>
                <a:lnTo>
                  <a:pt x="0" y="31114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1884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Scenario</a:t>
            </a:r>
            <a:r>
              <a:rPr spc="-50" dirty="0"/>
              <a:t> </a:t>
            </a:r>
            <a:r>
              <a:rPr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337050" cy="182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354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investment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analysts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reviews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existing list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investment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scenarios and decides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create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new  scenario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based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feedback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received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investment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approver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Analyst navigates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question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clicks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cog icon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open the configuration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 that particular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scenario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58439-13A7-49C1-99A5-9450C106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28600"/>
            <a:ext cx="7162800" cy="30480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402585" y="1524000"/>
            <a:ext cx="8862060" cy="928369"/>
          </a:xfrm>
          <a:custGeom>
            <a:avLst/>
            <a:gdLst/>
            <a:ahLst/>
            <a:cxnLst/>
            <a:rect l="l" t="t" r="r" b="b"/>
            <a:pathLst>
              <a:path w="8862060" h="928369">
                <a:moveTo>
                  <a:pt x="8784336" y="850646"/>
                </a:moveTo>
                <a:lnTo>
                  <a:pt x="8784336" y="928370"/>
                </a:lnTo>
                <a:lnTo>
                  <a:pt x="8836152" y="902462"/>
                </a:lnTo>
                <a:lnTo>
                  <a:pt x="8797290" y="902462"/>
                </a:lnTo>
                <a:lnTo>
                  <a:pt x="8797290" y="876553"/>
                </a:lnTo>
                <a:lnTo>
                  <a:pt x="8836152" y="876553"/>
                </a:lnTo>
                <a:lnTo>
                  <a:pt x="8784336" y="850646"/>
                </a:lnTo>
                <a:close/>
              </a:path>
              <a:path w="8862060" h="928369">
                <a:moveTo>
                  <a:pt x="4418075" y="12953"/>
                </a:moveTo>
                <a:lnTo>
                  <a:pt x="4418075" y="896620"/>
                </a:lnTo>
                <a:lnTo>
                  <a:pt x="4423918" y="902462"/>
                </a:lnTo>
                <a:lnTo>
                  <a:pt x="8784336" y="902462"/>
                </a:lnTo>
                <a:lnTo>
                  <a:pt x="8784336" y="889508"/>
                </a:lnTo>
                <a:lnTo>
                  <a:pt x="4443984" y="889508"/>
                </a:lnTo>
                <a:lnTo>
                  <a:pt x="4431030" y="876553"/>
                </a:lnTo>
                <a:lnTo>
                  <a:pt x="4443984" y="876553"/>
                </a:lnTo>
                <a:lnTo>
                  <a:pt x="4443984" y="25908"/>
                </a:lnTo>
                <a:lnTo>
                  <a:pt x="4431030" y="25908"/>
                </a:lnTo>
                <a:lnTo>
                  <a:pt x="4418075" y="12953"/>
                </a:lnTo>
                <a:close/>
              </a:path>
              <a:path w="8862060" h="928369">
                <a:moveTo>
                  <a:pt x="8836152" y="876553"/>
                </a:moveTo>
                <a:lnTo>
                  <a:pt x="8797290" y="876553"/>
                </a:lnTo>
                <a:lnTo>
                  <a:pt x="8797290" y="902462"/>
                </a:lnTo>
                <a:lnTo>
                  <a:pt x="8836152" y="902462"/>
                </a:lnTo>
                <a:lnTo>
                  <a:pt x="8862060" y="889508"/>
                </a:lnTo>
                <a:lnTo>
                  <a:pt x="8836152" y="876553"/>
                </a:lnTo>
                <a:close/>
              </a:path>
              <a:path w="8862060" h="928369">
                <a:moveTo>
                  <a:pt x="4443984" y="876553"/>
                </a:moveTo>
                <a:lnTo>
                  <a:pt x="4431030" y="876553"/>
                </a:lnTo>
                <a:lnTo>
                  <a:pt x="4443984" y="889508"/>
                </a:lnTo>
                <a:lnTo>
                  <a:pt x="4443984" y="876553"/>
                </a:lnTo>
                <a:close/>
              </a:path>
              <a:path w="8862060" h="928369">
                <a:moveTo>
                  <a:pt x="8784336" y="876553"/>
                </a:moveTo>
                <a:lnTo>
                  <a:pt x="4443984" y="876553"/>
                </a:lnTo>
                <a:lnTo>
                  <a:pt x="4443984" y="889508"/>
                </a:lnTo>
                <a:lnTo>
                  <a:pt x="8784336" y="889508"/>
                </a:lnTo>
                <a:lnTo>
                  <a:pt x="8784336" y="876553"/>
                </a:lnTo>
                <a:close/>
              </a:path>
              <a:path w="8862060" h="928369">
                <a:moveTo>
                  <a:pt x="4438142" y="0"/>
                </a:moveTo>
                <a:lnTo>
                  <a:pt x="0" y="0"/>
                </a:lnTo>
                <a:lnTo>
                  <a:pt x="0" y="25908"/>
                </a:lnTo>
                <a:lnTo>
                  <a:pt x="4418075" y="25908"/>
                </a:lnTo>
                <a:lnTo>
                  <a:pt x="4418075" y="12953"/>
                </a:lnTo>
                <a:lnTo>
                  <a:pt x="4443984" y="12953"/>
                </a:lnTo>
                <a:lnTo>
                  <a:pt x="4443984" y="5841"/>
                </a:lnTo>
                <a:lnTo>
                  <a:pt x="4438142" y="0"/>
                </a:lnTo>
                <a:close/>
              </a:path>
              <a:path w="8862060" h="928369">
                <a:moveTo>
                  <a:pt x="4443984" y="12953"/>
                </a:moveTo>
                <a:lnTo>
                  <a:pt x="4418075" y="12953"/>
                </a:lnTo>
                <a:lnTo>
                  <a:pt x="4431030" y="25908"/>
                </a:lnTo>
                <a:lnTo>
                  <a:pt x="4443984" y="25908"/>
                </a:lnTo>
                <a:lnTo>
                  <a:pt x="4443984" y="12953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53038" y="2204466"/>
            <a:ext cx="370840" cy="292735"/>
          </a:xfrm>
          <a:custGeom>
            <a:avLst/>
            <a:gdLst/>
            <a:ahLst/>
            <a:cxnLst/>
            <a:rect l="l" t="t" r="r" b="b"/>
            <a:pathLst>
              <a:path w="370840" h="292735">
                <a:moveTo>
                  <a:pt x="0" y="48768"/>
                </a:moveTo>
                <a:lnTo>
                  <a:pt x="3833" y="29789"/>
                </a:lnTo>
                <a:lnTo>
                  <a:pt x="14287" y="14287"/>
                </a:lnTo>
                <a:lnTo>
                  <a:pt x="29789" y="3833"/>
                </a:lnTo>
                <a:lnTo>
                  <a:pt x="48767" y="0"/>
                </a:lnTo>
                <a:lnTo>
                  <a:pt x="321563" y="0"/>
                </a:lnTo>
                <a:lnTo>
                  <a:pt x="340542" y="3833"/>
                </a:lnTo>
                <a:lnTo>
                  <a:pt x="356044" y="14287"/>
                </a:lnTo>
                <a:lnTo>
                  <a:pt x="366498" y="29789"/>
                </a:lnTo>
                <a:lnTo>
                  <a:pt x="370331" y="48768"/>
                </a:lnTo>
                <a:lnTo>
                  <a:pt x="370331" y="243839"/>
                </a:lnTo>
                <a:lnTo>
                  <a:pt x="366498" y="262818"/>
                </a:lnTo>
                <a:lnTo>
                  <a:pt x="356044" y="278320"/>
                </a:lnTo>
                <a:lnTo>
                  <a:pt x="340542" y="288774"/>
                </a:lnTo>
                <a:lnTo>
                  <a:pt x="321563" y="292608"/>
                </a:lnTo>
                <a:lnTo>
                  <a:pt x="48767" y="292608"/>
                </a:lnTo>
                <a:lnTo>
                  <a:pt x="29789" y="288774"/>
                </a:lnTo>
                <a:lnTo>
                  <a:pt x="14287" y="278320"/>
                </a:lnTo>
                <a:lnTo>
                  <a:pt x="3833" y="262818"/>
                </a:lnTo>
                <a:lnTo>
                  <a:pt x="0" y="243839"/>
                </a:lnTo>
                <a:lnTo>
                  <a:pt x="0" y="48768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334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Scenario</a:t>
            </a:r>
            <a:r>
              <a:rPr spc="-50" dirty="0"/>
              <a:t> </a:t>
            </a:r>
            <a:r>
              <a:rPr spc="-5" dirty="0"/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187190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6995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configuration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 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open with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selected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scenario on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display.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Analysts selects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Clone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create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clone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scenario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3481806"/>
            <a:ext cx="4429760" cy="2208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86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Once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system has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cloned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message will  appear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telling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user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that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has been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cloned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giving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scenario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Navigates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back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Overview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Exit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Button.</a:t>
            </a:r>
            <a:endParaRPr sz="1400">
              <a:latin typeface="Segoe UI"/>
              <a:cs typeface="Segoe UI"/>
            </a:endParaRPr>
          </a:p>
          <a:p>
            <a:pPr marL="12700" marR="54610">
              <a:lnSpc>
                <a:spcPct val="110000"/>
              </a:lnSpc>
              <a:spcBef>
                <a:spcPts val="12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navigates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new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ID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 the configuration button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get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Configuration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91FBB0-0ADE-470B-90B5-A4617F6E7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209" y="120025"/>
            <a:ext cx="6877790" cy="308628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551432" y="1688591"/>
            <a:ext cx="3853179" cy="1427861"/>
          </a:xfrm>
          <a:custGeom>
            <a:avLst/>
            <a:gdLst/>
            <a:ahLst/>
            <a:cxnLst/>
            <a:rect l="l" t="t" r="r" b="b"/>
            <a:pathLst>
              <a:path w="3853179" h="1215389">
                <a:moveTo>
                  <a:pt x="3774948" y="1137158"/>
                </a:moveTo>
                <a:lnTo>
                  <a:pt x="3774948" y="1214882"/>
                </a:lnTo>
                <a:lnTo>
                  <a:pt x="3826764" y="1188974"/>
                </a:lnTo>
                <a:lnTo>
                  <a:pt x="3787902" y="1188974"/>
                </a:lnTo>
                <a:lnTo>
                  <a:pt x="3787902" y="1163066"/>
                </a:lnTo>
                <a:lnTo>
                  <a:pt x="3826764" y="1163066"/>
                </a:lnTo>
                <a:lnTo>
                  <a:pt x="3774948" y="1137158"/>
                </a:lnTo>
                <a:close/>
              </a:path>
              <a:path w="3853179" h="1215389">
                <a:moveTo>
                  <a:pt x="1932813" y="38862"/>
                </a:moveTo>
                <a:lnTo>
                  <a:pt x="1932813" y="1183259"/>
                </a:lnTo>
                <a:lnTo>
                  <a:pt x="1938655" y="1188974"/>
                </a:lnTo>
                <a:lnTo>
                  <a:pt x="3774948" y="1188974"/>
                </a:lnTo>
                <a:lnTo>
                  <a:pt x="3774948" y="1176020"/>
                </a:lnTo>
                <a:lnTo>
                  <a:pt x="1958720" y="1176020"/>
                </a:lnTo>
                <a:lnTo>
                  <a:pt x="1945767" y="1163066"/>
                </a:lnTo>
                <a:lnTo>
                  <a:pt x="1958720" y="1163066"/>
                </a:lnTo>
                <a:lnTo>
                  <a:pt x="1958720" y="51816"/>
                </a:lnTo>
                <a:lnTo>
                  <a:pt x="1945767" y="51816"/>
                </a:lnTo>
                <a:lnTo>
                  <a:pt x="1932813" y="38862"/>
                </a:lnTo>
                <a:close/>
              </a:path>
              <a:path w="3853179" h="1215389">
                <a:moveTo>
                  <a:pt x="3826764" y="1163066"/>
                </a:moveTo>
                <a:lnTo>
                  <a:pt x="3787902" y="1163066"/>
                </a:lnTo>
                <a:lnTo>
                  <a:pt x="3787902" y="1188974"/>
                </a:lnTo>
                <a:lnTo>
                  <a:pt x="3826764" y="1188974"/>
                </a:lnTo>
                <a:lnTo>
                  <a:pt x="3852672" y="1176020"/>
                </a:lnTo>
                <a:lnTo>
                  <a:pt x="3826764" y="1163066"/>
                </a:lnTo>
                <a:close/>
              </a:path>
              <a:path w="3853179" h="1215389">
                <a:moveTo>
                  <a:pt x="1958720" y="1163066"/>
                </a:moveTo>
                <a:lnTo>
                  <a:pt x="1945767" y="1163066"/>
                </a:lnTo>
                <a:lnTo>
                  <a:pt x="1958720" y="1176020"/>
                </a:lnTo>
                <a:lnTo>
                  <a:pt x="1958720" y="1163066"/>
                </a:lnTo>
                <a:close/>
              </a:path>
              <a:path w="3853179" h="1215389">
                <a:moveTo>
                  <a:pt x="3774948" y="1163066"/>
                </a:moveTo>
                <a:lnTo>
                  <a:pt x="1958720" y="1163066"/>
                </a:lnTo>
                <a:lnTo>
                  <a:pt x="1958720" y="1176020"/>
                </a:lnTo>
                <a:lnTo>
                  <a:pt x="3774948" y="1176020"/>
                </a:lnTo>
                <a:lnTo>
                  <a:pt x="3774948" y="1163066"/>
                </a:lnTo>
                <a:close/>
              </a:path>
              <a:path w="3853179" h="1215389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4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6"/>
                </a:lnTo>
                <a:lnTo>
                  <a:pt x="38862" y="51816"/>
                </a:lnTo>
                <a:lnTo>
                  <a:pt x="38862" y="25908"/>
                </a:lnTo>
                <a:lnTo>
                  <a:pt x="75108" y="25908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3853179" h="1215389">
                <a:moveTo>
                  <a:pt x="75108" y="25908"/>
                </a:moveTo>
                <a:lnTo>
                  <a:pt x="38862" y="25908"/>
                </a:lnTo>
                <a:lnTo>
                  <a:pt x="38862" y="51816"/>
                </a:lnTo>
                <a:lnTo>
                  <a:pt x="75108" y="51816"/>
                </a:lnTo>
                <a:lnTo>
                  <a:pt x="77724" y="38862"/>
                </a:lnTo>
                <a:lnTo>
                  <a:pt x="75108" y="25908"/>
                </a:lnTo>
                <a:close/>
              </a:path>
              <a:path w="3853179" h="1215389">
                <a:moveTo>
                  <a:pt x="1952879" y="25908"/>
                </a:moveTo>
                <a:lnTo>
                  <a:pt x="75108" y="25908"/>
                </a:lnTo>
                <a:lnTo>
                  <a:pt x="77724" y="38862"/>
                </a:lnTo>
                <a:lnTo>
                  <a:pt x="75108" y="51816"/>
                </a:lnTo>
                <a:lnTo>
                  <a:pt x="1932813" y="51816"/>
                </a:lnTo>
                <a:lnTo>
                  <a:pt x="1932813" y="38862"/>
                </a:lnTo>
                <a:lnTo>
                  <a:pt x="1958720" y="38862"/>
                </a:lnTo>
                <a:lnTo>
                  <a:pt x="1958720" y="31750"/>
                </a:lnTo>
                <a:lnTo>
                  <a:pt x="1952879" y="25908"/>
                </a:lnTo>
                <a:close/>
              </a:path>
              <a:path w="3853179" h="1215389">
                <a:moveTo>
                  <a:pt x="1958720" y="38862"/>
                </a:moveTo>
                <a:lnTo>
                  <a:pt x="1932813" y="38862"/>
                </a:lnTo>
                <a:lnTo>
                  <a:pt x="1945767" y="51816"/>
                </a:lnTo>
                <a:lnTo>
                  <a:pt x="1958720" y="51816"/>
                </a:lnTo>
                <a:lnTo>
                  <a:pt x="1958720" y="38862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03341" y="2971800"/>
            <a:ext cx="459105" cy="187960"/>
          </a:xfrm>
          <a:custGeom>
            <a:avLst/>
            <a:gdLst/>
            <a:ahLst/>
            <a:cxnLst/>
            <a:rect l="l" t="t" r="r" b="b"/>
            <a:pathLst>
              <a:path w="459104" h="187960">
                <a:moveTo>
                  <a:pt x="0" y="31241"/>
                </a:moveTo>
                <a:lnTo>
                  <a:pt x="2452" y="19073"/>
                </a:lnTo>
                <a:lnTo>
                  <a:pt x="9144" y="9143"/>
                </a:lnTo>
                <a:lnTo>
                  <a:pt x="19073" y="2452"/>
                </a:lnTo>
                <a:lnTo>
                  <a:pt x="31242" y="0"/>
                </a:lnTo>
                <a:lnTo>
                  <a:pt x="427482" y="0"/>
                </a:lnTo>
                <a:lnTo>
                  <a:pt x="439650" y="2452"/>
                </a:lnTo>
                <a:lnTo>
                  <a:pt x="449580" y="9143"/>
                </a:lnTo>
                <a:lnTo>
                  <a:pt x="456271" y="19073"/>
                </a:lnTo>
                <a:lnTo>
                  <a:pt x="458724" y="31241"/>
                </a:lnTo>
                <a:lnTo>
                  <a:pt x="458724" y="156210"/>
                </a:lnTo>
                <a:lnTo>
                  <a:pt x="456271" y="168378"/>
                </a:lnTo>
                <a:lnTo>
                  <a:pt x="449580" y="178308"/>
                </a:lnTo>
                <a:lnTo>
                  <a:pt x="439650" y="184999"/>
                </a:lnTo>
                <a:lnTo>
                  <a:pt x="427482" y="187451"/>
                </a:lnTo>
                <a:lnTo>
                  <a:pt x="31242" y="187451"/>
                </a:lnTo>
                <a:lnTo>
                  <a:pt x="19073" y="184999"/>
                </a:lnTo>
                <a:lnTo>
                  <a:pt x="9144" y="178307"/>
                </a:lnTo>
                <a:lnTo>
                  <a:pt x="2452" y="168378"/>
                </a:lnTo>
                <a:lnTo>
                  <a:pt x="0" y="156210"/>
                </a:lnTo>
                <a:lnTo>
                  <a:pt x="0" y="31241"/>
                </a:lnTo>
                <a:close/>
              </a:path>
            </a:pathLst>
          </a:custGeom>
          <a:ln w="19811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EF72A-70F5-40D2-85E4-A2BDE019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209" y="3273649"/>
            <a:ext cx="6871590" cy="278443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553967" y="3493008"/>
            <a:ext cx="6428233" cy="656590"/>
          </a:xfrm>
          <a:custGeom>
            <a:avLst/>
            <a:gdLst/>
            <a:ahLst/>
            <a:cxnLst/>
            <a:rect l="l" t="t" r="r" b="b"/>
            <a:pathLst>
              <a:path w="6548755" h="656589">
                <a:moveTo>
                  <a:pt x="38862" y="578865"/>
                </a:moveTo>
                <a:lnTo>
                  <a:pt x="23735" y="581919"/>
                </a:lnTo>
                <a:lnTo>
                  <a:pt x="11382" y="590248"/>
                </a:lnTo>
                <a:lnTo>
                  <a:pt x="3053" y="602601"/>
                </a:lnTo>
                <a:lnTo>
                  <a:pt x="0" y="617727"/>
                </a:lnTo>
                <a:lnTo>
                  <a:pt x="3053" y="632854"/>
                </a:lnTo>
                <a:lnTo>
                  <a:pt x="11382" y="645207"/>
                </a:lnTo>
                <a:lnTo>
                  <a:pt x="23735" y="653536"/>
                </a:lnTo>
                <a:lnTo>
                  <a:pt x="38862" y="656589"/>
                </a:lnTo>
                <a:lnTo>
                  <a:pt x="53988" y="653536"/>
                </a:lnTo>
                <a:lnTo>
                  <a:pt x="66341" y="645207"/>
                </a:lnTo>
                <a:lnTo>
                  <a:pt x="74670" y="632854"/>
                </a:lnTo>
                <a:lnTo>
                  <a:pt x="75108" y="630681"/>
                </a:lnTo>
                <a:lnTo>
                  <a:pt x="38862" y="630681"/>
                </a:lnTo>
                <a:lnTo>
                  <a:pt x="38862" y="604773"/>
                </a:lnTo>
                <a:lnTo>
                  <a:pt x="75108" y="604773"/>
                </a:lnTo>
                <a:lnTo>
                  <a:pt x="74670" y="602601"/>
                </a:lnTo>
                <a:lnTo>
                  <a:pt x="66341" y="590248"/>
                </a:lnTo>
                <a:lnTo>
                  <a:pt x="53988" y="581919"/>
                </a:lnTo>
                <a:lnTo>
                  <a:pt x="38862" y="578865"/>
                </a:lnTo>
                <a:close/>
              </a:path>
              <a:path w="6548755" h="656589">
                <a:moveTo>
                  <a:pt x="75108" y="604773"/>
                </a:moveTo>
                <a:lnTo>
                  <a:pt x="38862" y="604773"/>
                </a:lnTo>
                <a:lnTo>
                  <a:pt x="38862" y="630681"/>
                </a:lnTo>
                <a:lnTo>
                  <a:pt x="75108" y="630681"/>
                </a:lnTo>
                <a:lnTo>
                  <a:pt x="77724" y="617727"/>
                </a:lnTo>
                <a:lnTo>
                  <a:pt x="75108" y="604773"/>
                </a:lnTo>
                <a:close/>
              </a:path>
              <a:path w="6548755" h="656589">
                <a:moveTo>
                  <a:pt x="1422908" y="604773"/>
                </a:moveTo>
                <a:lnTo>
                  <a:pt x="75108" y="604773"/>
                </a:lnTo>
                <a:lnTo>
                  <a:pt x="77724" y="617727"/>
                </a:lnTo>
                <a:lnTo>
                  <a:pt x="75108" y="630681"/>
                </a:lnTo>
                <a:lnTo>
                  <a:pt x="1442974" y="630681"/>
                </a:lnTo>
                <a:lnTo>
                  <a:pt x="1448816" y="624839"/>
                </a:lnTo>
                <a:lnTo>
                  <a:pt x="1448816" y="617727"/>
                </a:lnTo>
                <a:lnTo>
                  <a:pt x="1422908" y="617727"/>
                </a:lnTo>
                <a:lnTo>
                  <a:pt x="1422908" y="604773"/>
                </a:lnTo>
                <a:close/>
              </a:path>
              <a:path w="6548755" h="656589">
                <a:moveTo>
                  <a:pt x="6470777" y="25907"/>
                </a:moveTo>
                <a:lnTo>
                  <a:pt x="1428623" y="25907"/>
                </a:lnTo>
                <a:lnTo>
                  <a:pt x="1422908" y="31750"/>
                </a:lnTo>
                <a:lnTo>
                  <a:pt x="1422908" y="617727"/>
                </a:lnTo>
                <a:lnTo>
                  <a:pt x="1435862" y="604773"/>
                </a:lnTo>
                <a:lnTo>
                  <a:pt x="1448816" y="604773"/>
                </a:lnTo>
                <a:lnTo>
                  <a:pt x="1448816" y="51815"/>
                </a:lnTo>
                <a:lnTo>
                  <a:pt x="1435862" y="51815"/>
                </a:lnTo>
                <a:lnTo>
                  <a:pt x="1448816" y="38862"/>
                </a:lnTo>
                <a:lnTo>
                  <a:pt x="6470777" y="38862"/>
                </a:lnTo>
                <a:lnTo>
                  <a:pt x="6470777" y="25907"/>
                </a:lnTo>
                <a:close/>
              </a:path>
              <a:path w="6548755" h="656589">
                <a:moveTo>
                  <a:pt x="1448816" y="604773"/>
                </a:moveTo>
                <a:lnTo>
                  <a:pt x="1435862" y="604773"/>
                </a:lnTo>
                <a:lnTo>
                  <a:pt x="1422908" y="617727"/>
                </a:lnTo>
                <a:lnTo>
                  <a:pt x="1448816" y="617727"/>
                </a:lnTo>
                <a:lnTo>
                  <a:pt x="1448816" y="604773"/>
                </a:lnTo>
                <a:close/>
              </a:path>
              <a:path w="6548755" h="656589">
                <a:moveTo>
                  <a:pt x="6470777" y="0"/>
                </a:moveTo>
                <a:lnTo>
                  <a:pt x="6470777" y="77724"/>
                </a:lnTo>
                <a:lnTo>
                  <a:pt x="6522593" y="51815"/>
                </a:lnTo>
                <a:lnTo>
                  <a:pt x="6483731" y="51815"/>
                </a:lnTo>
                <a:lnTo>
                  <a:pt x="6483731" y="25907"/>
                </a:lnTo>
                <a:lnTo>
                  <a:pt x="6522592" y="25907"/>
                </a:lnTo>
                <a:lnTo>
                  <a:pt x="6470777" y="0"/>
                </a:lnTo>
                <a:close/>
              </a:path>
              <a:path w="6548755" h="656589">
                <a:moveTo>
                  <a:pt x="1448816" y="38862"/>
                </a:moveTo>
                <a:lnTo>
                  <a:pt x="1435862" y="51815"/>
                </a:lnTo>
                <a:lnTo>
                  <a:pt x="1448816" y="51815"/>
                </a:lnTo>
                <a:lnTo>
                  <a:pt x="1448816" y="38862"/>
                </a:lnTo>
                <a:close/>
              </a:path>
              <a:path w="6548755" h="656589">
                <a:moveTo>
                  <a:pt x="6470777" y="38862"/>
                </a:moveTo>
                <a:lnTo>
                  <a:pt x="1448816" y="38862"/>
                </a:lnTo>
                <a:lnTo>
                  <a:pt x="1448816" y="51815"/>
                </a:lnTo>
                <a:lnTo>
                  <a:pt x="6470777" y="51815"/>
                </a:lnTo>
                <a:lnTo>
                  <a:pt x="6470777" y="38862"/>
                </a:lnTo>
                <a:close/>
              </a:path>
              <a:path w="6548755" h="656589">
                <a:moveTo>
                  <a:pt x="6522592" y="25907"/>
                </a:moveTo>
                <a:lnTo>
                  <a:pt x="6483731" y="25907"/>
                </a:lnTo>
                <a:lnTo>
                  <a:pt x="6483731" y="51815"/>
                </a:lnTo>
                <a:lnTo>
                  <a:pt x="6522593" y="51815"/>
                </a:lnTo>
                <a:lnTo>
                  <a:pt x="6548501" y="38862"/>
                </a:lnTo>
                <a:lnTo>
                  <a:pt x="6522592" y="25907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2055" y="5564123"/>
            <a:ext cx="4485005" cy="337820"/>
          </a:xfrm>
          <a:custGeom>
            <a:avLst/>
            <a:gdLst/>
            <a:ahLst/>
            <a:cxnLst/>
            <a:rect l="l" t="t" r="r" b="b"/>
            <a:pathLst>
              <a:path w="4485005" h="337820">
                <a:moveTo>
                  <a:pt x="4407281" y="259651"/>
                </a:moveTo>
                <a:lnTo>
                  <a:pt x="4407281" y="337375"/>
                </a:lnTo>
                <a:lnTo>
                  <a:pt x="4459097" y="311467"/>
                </a:lnTo>
                <a:lnTo>
                  <a:pt x="4420234" y="311467"/>
                </a:lnTo>
                <a:lnTo>
                  <a:pt x="4420234" y="285559"/>
                </a:lnTo>
                <a:lnTo>
                  <a:pt x="4459097" y="285559"/>
                </a:lnTo>
                <a:lnTo>
                  <a:pt x="4407281" y="259651"/>
                </a:lnTo>
                <a:close/>
              </a:path>
              <a:path w="4485005" h="337820">
                <a:moveTo>
                  <a:pt x="2249043" y="38862"/>
                </a:moveTo>
                <a:lnTo>
                  <a:pt x="2249043" y="305676"/>
                </a:lnTo>
                <a:lnTo>
                  <a:pt x="2254758" y="311467"/>
                </a:lnTo>
                <a:lnTo>
                  <a:pt x="4407281" y="311467"/>
                </a:lnTo>
                <a:lnTo>
                  <a:pt x="4407281" y="298513"/>
                </a:lnTo>
                <a:lnTo>
                  <a:pt x="2274951" y="298513"/>
                </a:lnTo>
                <a:lnTo>
                  <a:pt x="2261997" y="285559"/>
                </a:lnTo>
                <a:lnTo>
                  <a:pt x="2274951" y="285559"/>
                </a:lnTo>
                <a:lnTo>
                  <a:pt x="2274951" y="51815"/>
                </a:lnTo>
                <a:lnTo>
                  <a:pt x="2261997" y="51815"/>
                </a:lnTo>
                <a:lnTo>
                  <a:pt x="2249043" y="38862"/>
                </a:lnTo>
                <a:close/>
              </a:path>
              <a:path w="4485005" h="337820">
                <a:moveTo>
                  <a:pt x="4459097" y="285559"/>
                </a:moveTo>
                <a:lnTo>
                  <a:pt x="4420234" y="285559"/>
                </a:lnTo>
                <a:lnTo>
                  <a:pt x="4420234" y="311467"/>
                </a:lnTo>
                <a:lnTo>
                  <a:pt x="4459097" y="311467"/>
                </a:lnTo>
                <a:lnTo>
                  <a:pt x="4485005" y="298513"/>
                </a:lnTo>
                <a:lnTo>
                  <a:pt x="4459097" y="285559"/>
                </a:lnTo>
                <a:close/>
              </a:path>
              <a:path w="4485005" h="337820">
                <a:moveTo>
                  <a:pt x="2274951" y="285559"/>
                </a:moveTo>
                <a:lnTo>
                  <a:pt x="2261997" y="285559"/>
                </a:lnTo>
                <a:lnTo>
                  <a:pt x="2274951" y="298513"/>
                </a:lnTo>
                <a:lnTo>
                  <a:pt x="2274951" y="285559"/>
                </a:lnTo>
                <a:close/>
              </a:path>
              <a:path w="4485005" h="337820">
                <a:moveTo>
                  <a:pt x="4407281" y="285559"/>
                </a:moveTo>
                <a:lnTo>
                  <a:pt x="2274951" y="285559"/>
                </a:lnTo>
                <a:lnTo>
                  <a:pt x="2274951" y="298513"/>
                </a:lnTo>
                <a:lnTo>
                  <a:pt x="4407281" y="298513"/>
                </a:lnTo>
                <a:lnTo>
                  <a:pt x="4407281" y="285559"/>
                </a:lnTo>
                <a:close/>
              </a:path>
              <a:path w="4485005" h="337820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3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5"/>
                </a:lnTo>
                <a:lnTo>
                  <a:pt x="38862" y="51815"/>
                </a:lnTo>
                <a:lnTo>
                  <a:pt x="38862" y="25907"/>
                </a:lnTo>
                <a:lnTo>
                  <a:pt x="75108" y="25907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4485005" h="337820">
                <a:moveTo>
                  <a:pt x="75108" y="25907"/>
                </a:moveTo>
                <a:lnTo>
                  <a:pt x="38862" y="25907"/>
                </a:lnTo>
                <a:lnTo>
                  <a:pt x="38862" y="51815"/>
                </a:lnTo>
                <a:lnTo>
                  <a:pt x="75108" y="51815"/>
                </a:lnTo>
                <a:lnTo>
                  <a:pt x="77724" y="38862"/>
                </a:lnTo>
                <a:lnTo>
                  <a:pt x="75108" y="25907"/>
                </a:lnTo>
                <a:close/>
              </a:path>
              <a:path w="4485005" h="337820">
                <a:moveTo>
                  <a:pt x="2269109" y="25907"/>
                </a:moveTo>
                <a:lnTo>
                  <a:pt x="75108" y="25907"/>
                </a:lnTo>
                <a:lnTo>
                  <a:pt x="77724" y="38862"/>
                </a:lnTo>
                <a:lnTo>
                  <a:pt x="75108" y="51815"/>
                </a:lnTo>
                <a:lnTo>
                  <a:pt x="2249043" y="51815"/>
                </a:lnTo>
                <a:lnTo>
                  <a:pt x="2249043" y="38862"/>
                </a:lnTo>
                <a:lnTo>
                  <a:pt x="2274951" y="38862"/>
                </a:lnTo>
                <a:lnTo>
                  <a:pt x="2274951" y="31711"/>
                </a:lnTo>
                <a:lnTo>
                  <a:pt x="2269109" y="25907"/>
                </a:lnTo>
                <a:close/>
              </a:path>
              <a:path w="4485005" h="337820">
                <a:moveTo>
                  <a:pt x="2274951" y="38862"/>
                </a:moveTo>
                <a:lnTo>
                  <a:pt x="2249043" y="38862"/>
                </a:lnTo>
                <a:lnTo>
                  <a:pt x="2261997" y="51815"/>
                </a:lnTo>
                <a:lnTo>
                  <a:pt x="2274951" y="51815"/>
                </a:lnTo>
                <a:lnTo>
                  <a:pt x="2274951" y="38862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6426" y="5740146"/>
            <a:ext cx="401574" cy="245745"/>
          </a:xfrm>
          <a:custGeom>
            <a:avLst/>
            <a:gdLst/>
            <a:ahLst/>
            <a:cxnLst/>
            <a:rect l="l" t="t" r="r" b="b"/>
            <a:pathLst>
              <a:path w="530859" h="245745">
                <a:moveTo>
                  <a:pt x="0" y="40893"/>
                </a:moveTo>
                <a:lnTo>
                  <a:pt x="3210" y="24978"/>
                </a:lnTo>
                <a:lnTo>
                  <a:pt x="11969" y="11979"/>
                </a:lnTo>
                <a:lnTo>
                  <a:pt x="24967" y="3214"/>
                </a:lnTo>
                <a:lnTo>
                  <a:pt x="40894" y="0"/>
                </a:lnTo>
                <a:lnTo>
                  <a:pt x="489457" y="0"/>
                </a:lnTo>
                <a:lnTo>
                  <a:pt x="505384" y="3214"/>
                </a:lnTo>
                <a:lnTo>
                  <a:pt x="518382" y="11979"/>
                </a:lnTo>
                <a:lnTo>
                  <a:pt x="527141" y="24978"/>
                </a:lnTo>
                <a:lnTo>
                  <a:pt x="530351" y="40893"/>
                </a:lnTo>
                <a:lnTo>
                  <a:pt x="530351" y="204469"/>
                </a:lnTo>
                <a:lnTo>
                  <a:pt x="527141" y="220385"/>
                </a:lnTo>
                <a:lnTo>
                  <a:pt x="518382" y="233384"/>
                </a:lnTo>
                <a:lnTo>
                  <a:pt x="505384" y="242149"/>
                </a:lnTo>
                <a:lnTo>
                  <a:pt x="489457" y="245363"/>
                </a:lnTo>
                <a:lnTo>
                  <a:pt x="40894" y="245363"/>
                </a:lnTo>
                <a:lnTo>
                  <a:pt x="24967" y="242149"/>
                </a:lnTo>
                <a:lnTo>
                  <a:pt x="11969" y="233384"/>
                </a:lnTo>
                <a:lnTo>
                  <a:pt x="3210" y="220385"/>
                </a:lnTo>
                <a:lnTo>
                  <a:pt x="0" y="204469"/>
                </a:lnTo>
                <a:lnTo>
                  <a:pt x="0" y="40893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58400" y="3352800"/>
            <a:ext cx="1784399" cy="360045"/>
          </a:xfrm>
          <a:custGeom>
            <a:avLst/>
            <a:gdLst/>
            <a:ahLst/>
            <a:cxnLst/>
            <a:rect l="l" t="t" r="r" b="b"/>
            <a:pathLst>
              <a:path w="1991995" h="360045">
                <a:moveTo>
                  <a:pt x="0" y="59944"/>
                </a:moveTo>
                <a:lnTo>
                  <a:pt x="4704" y="36593"/>
                </a:lnTo>
                <a:lnTo>
                  <a:pt x="17541" y="17541"/>
                </a:lnTo>
                <a:lnTo>
                  <a:pt x="36593" y="4704"/>
                </a:lnTo>
                <a:lnTo>
                  <a:pt x="59944" y="0"/>
                </a:lnTo>
                <a:lnTo>
                  <a:pt x="1931924" y="0"/>
                </a:lnTo>
                <a:lnTo>
                  <a:pt x="1955274" y="4704"/>
                </a:lnTo>
                <a:lnTo>
                  <a:pt x="1974326" y="17541"/>
                </a:lnTo>
                <a:lnTo>
                  <a:pt x="1987163" y="36593"/>
                </a:lnTo>
                <a:lnTo>
                  <a:pt x="1991868" y="59944"/>
                </a:lnTo>
                <a:lnTo>
                  <a:pt x="1991868" y="299719"/>
                </a:lnTo>
                <a:lnTo>
                  <a:pt x="1987163" y="323070"/>
                </a:lnTo>
                <a:lnTo>
                  <a:pt x="1974326" y="342122"/>
                </a:lnTo>
                <a:lnTo>
                  <a:pt x="1955274" y="354959"/>
                </a:lnTo>
                <a:lnTo>
                  <a:pt x="1931924" y="359663"/>
                </a:lnTo>
                <a:lnTo>
                  <a:pt x="59944" y="359663"/>
                </a:lnTo>
                <a:lnTo>
                  <a:pt x="36593" y="354959"/>
                </a:lnTo>
                <a:lnTo>
                  <a:pt x="17541" y="342122"/>
                </a:lnTo>
                <a:lnTo>
                  <a:pt x="4704" y="323070"/>
                </a:lnTo>
                <a:lnTo>
                  <a:pt x="0" y="299719"/>
                </a:lnTo>
                <a:lnTo>
                  <a:pt x="0" y="59944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334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Scenario</a:t>
            </a:r>
            <a:r>
              <a:rPr spc="-50" dirty="0"/>
              <a:t> </a:t>
            </a:r>
            <a:r>
              <a:rPr spc="-5" dirty="0"/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277360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Analyst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Edit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(once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clicked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 changes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Cancel). This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shows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fields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that  can 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edited, such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name &amp;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descriptions.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Update the name and description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</a:t>
            </a:r>
            <a:r>
              <a:rPr sz="14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save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2320264"/>
            <a:ext cx="4373880" cy="2442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 Investment Allocation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tab and adjust the budget  amounts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each period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flex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potential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budget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available. (Recommend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changing the budget by 1m</a:t>
            </a:r>
            <a:r>
              <a:rPr sz="1400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per  period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show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difference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 the optimisation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outcome)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Save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get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has been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saved</a:t>
            </a:r>
            <a:r>
              <a:rPr sz="14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message</a:t>
            </a:r>
            <a:endParaRPr sz="1400" dirty="0">
              <a:latin typeface="Segoe UI"/>
              <a:cs typeface="Segoe UI"/>
            </a:endParaRPr>
          </a:p>
          <a:p>
            <a:pPr marL="12700" marR="14604">
              <a:lnSpc>
                <a:spcPct val="110000"/>
              </a:lnSpc>
              <a:spcBef>
                <a:spcPts val="12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Exit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return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Overview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page. Click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details hyperlink for the new scenario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access 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Details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</a:t>
            </a:r>
            <a:endParaRPr sz="1400" dirty="0">
              <a:latin typeface="Segoe UI"/>
              <a:cs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1F4A5-11E8-4AF0-B76D-B4EA3017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808" y="304800"/>
            <a:ext cx="7206234" cy="2726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2EDED-64BD-4D4D-B3CE-226C0EE3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08" y="3504027"/>
            <a:ext cx="7174992" cy="152517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567428" y="3674364"/>
            <a:ext cx="5601335" cy="200660"/>
          </a:xfrm>
          <a:custGeom>
            <a:avLst/>
            <a:gdLst/>
            <a:ahLst/>
            <a:cxnLst/>
            <a:rect l="l" t="t" r="r" b="b"/>
            <a:pathLst>
              <a:path w="5601334" h="200660">
                <a:moveTo>
                  <a:pt x="38862" y="122681"/>
                </a:moveTo>
                <a:lnTo>
                  <a:pt x="23735" y="125735"/>
                </a:lnTo>
                <a:lnTo>
                  <a:pt x="11382" y="134064"/>
                </a:lnTo>
                <a:lnTo>
                  <a:pt x="3053" y="146417"/>
                </a:lnTo>
                <a:lnTo>
                  <a:pt x="0" y="161544"/>
                </a:lnTo>
                <a:lnTo>
                  <a:pt x="3053" y="176670"/>
                </a:lnTo>
                <a:lnTo>
                  <a:pt x="11382" y="189023"/>
                </a:lnTo>
                <a:lnTo>
                  <a:pt x="23735" y="197352"/>
                </a:lnTo>
                <a:lnTo>
                  <a:pt x="38862" y="200406"/>
                </a:lnTo>
                <a:lnTo>
                  <a:pt x="53988" y="197352"/>
                </a:lnTo>
                <a:lnTo>
                  <a:pt x="66341" y="189023"/>
                </a:lnTo>
                <a:lnTo>
                  <a:pt x="74670" y="176670"/>
                </a:lnTo>
                <a:lnTo>
                  <a:pt x="75108" y="174498"/>
                </a:lnTo>
                <a:lnTo>
                  <a:pt x="38862" y="174498"/>
                </a:lnTo>
                <a:lnTo>
                  <a:pt x="38862" y="148590"/>
                </a:lnTo>
                <a:lnTo>
                  <a:pt x="75108" y="148590"/>
                </a:lnTo>
                <a:lnTo>
                  <a:pt x="74670" y="146417"/>
                </a:lnTo>
                <a:lnTo>
                  <a:pt x="66341" y="134064"/>
                </a:lnTo>
                <a:lnTo>
                  <a:pt x="53988" y="125735"/>
                </a:lnTo>
                <a:lnTo>
                  <a:pt x="38862" y="122681"/>
                </a:lnTo>
                <a:close/>
              </a:path>
              <a:path w="5601334" h="200660">
                <a:moveTo>
                  <a:pt x="75108" y="148590"/>
                </a:moveTo>
                <a:lnTo>
                  <a:pt x="38862" y="148590"/>
                </a:lnTo>
                <a:lnTo>
                  <a:pt x="38862" y="174498"/>
                </a:lnTo>
                <a:lnTo>
                  <a:pt x="75108" y="174498"/>
                </a:lnTo>
                <a:lnTo>
                  <a:pt x="77724" y="161544"/>
                </a:lnTo>
                <a:lnTo>
                  <a:pt x="75108" y="148590"/>
                </a:lnTo>
                <a:close/>
              </a:path>
              <a:path w="5601334" h="200660">
                <a:moveTo>
                  <a:pt x="2807080" y="148590"/>
                </a:moveTo>
                <a:lnTo>
                  <a:pt x="75108" y="148590"/>
                </a:lnTo>
                <a:lnTo>
                  <a:pt x="77724" y="161544"/>
                </a:lnTo>
                <a:lnTo>
                  <a:pt x="75108" y="174498"/>
                </a:lnTo>
                <a:lnTo>
                  <a:pt x="2827147" y="174498"/>
                </a:lnTo>
                <a:lnTo>
                  <a:pt x="2832989" y="168783"/>
                </a:lnTo>
                <a:lnTo>
                  <a:pt x="2832989" y="161544"/>
                </a:lnTo>
                <a:lnTo>
                  <a:pt x="2807080" y="161544"/>
                </a:lnTo>
                <a:lnTo>
                  <a:pt x="2807080" y="148590"/>
                </a:lnTo>
                <a:close/>
              </a:path>
              <a:path w="5601334" h="200660">
                <a:moveTo>
                  <a:pt x="5523483" y="25908"/>
                </a:moveTo>
                <a:lnTo>
                  <a:pt x="2812923" y="25908"/>
                </a:lnTo>
                <a:lnTo>
                  <a:pt x="2807080" y="31750"/>
                </a:lnTo>
                <a:lnTo>
                  <a:pt x="2807080" y="161544"/>
                </a:lnTo>
                <a:lnTo>
                  <a:pt x="2820035" y="148590"/>
                </a:lnTo>
                <a:lnTo>
                  <a:pt x="2832989" y="148590"/>
                </a:lnTo>
                <a:lnTo>
                  <a:pt x="2832989" y="51816"/>
                </a:lnTo>
                <a:lnTo>
                  <a:pt x="2820035" y="51816"/>
                </a:lnTo>
                <a:lnTo>
                  <a:pt x="2832989" y="38862"/>
                </a:lnTo>
                <a:lnTo>
                  <a:pt x="5523483" y="38862"/>
                </a:lnTo>
                <a:lnTo>
                  <a:pt x="5523483" y="25908"/>
                </a:lnTo>
                <a:close/>
              </a:path>
              <a:path w="5601334" h="200660">
                <a:moveTo>
                  <a:pt x="2832989" y="148590"/>
                </a:moveTo>
                <a:lnTo>
                  <a:pt x="2820035" y="148590"/>
                </a:lnTo>
                <a:lnTo>
                  <a:pt x="2807080" y="161544"/>
                </a:lnTo>
                <a:lnTo>
                  <a:pt x="2832989" y="161544"/>
                </a:lnTo>
                <a:lnTo>
                  <a:pt x="2832989" y="148590"/>
                </a:lnTo>
                <a:close/>
              </a:path>
              <a:path w="5601334" h="200660">
                <a:moveTo>
                  <a:pt x="5523483" y="0"/>
                </a:moveTo>
                <a:lnTo>
                  <a:pt x="5523483" y="77724"/>
                </a:lnTo>
                <a:lnTo>
                  <a:pt x="5575299" y="51816"/>
                </a:lnTo>
                <a:lnTo>
                  <a:pt x="5536438" y="51816"/>
                </a:lnTo>
                <a:lnTo>
                  <a:pt x="5536438" y="25908"/>
                </a:lnTo>
                <a:lnTo>
                  <a:pt x="5575300" y="25908"/>
                </a:lnTo>
                <a:lnTo>
                  <a:pt x="5523483" y="0"/>
                </a:lnTo>
                <a:close/>
              </a:path>
              <a:path w="5601334" h="200660">
                <a:moveTo>
                  <a:pt x="2832989" y="38862"/>
                </a:moveTo>
                <a:lnTo>
                  <a:pt x="2820035" y="51816"/>
                </a:lnTo>
                <a:lnTo>
                  <a:pt x="2832989" y="51816"/>
                </a:lnTo>
                <a:lnTo>
                  <a:pt x="2832989" y="38862"/>
                </a:lnTo>
                <a:close/>
              </a:path>
              <a:path w="5601334" h="200660">
                <a:moveTo>
                  <a:pt x="5523483" y="38862"/>
                </a:moveTo>
                <a:lnTo>
                  <a:pt x="2832989" y="38862"/>
                </a:lnTo>
                <a:lnTo>
                  <a:pt x="2832989" y="51816"/>
                </a:lnTo>
                <a:lnTo>
                  <a:pt x="5523483" y="51816"/>
                </a:lnTo>
                <a:lnTo>
                  <a:pt x="5523483" y="38862"/>
                </a:lnTo>
                <a:close/>
              </a:path>
              <a:path w="5601334" h="200660">
                <a:moveTo>
                  <a:pt x="5575300" y="25908"/>
                </a:moveTo>
                <a:lnTo>
                  <a:pt x="5536438" y="25908"/>
                </a:lnTo>
                <a:lnTo>
                  <a:pt x="5536438" y="51816"/>
                </a:lnTo>
                <a:lnTo>
                  <a:pt x="5575299" y="51816"/>
                </a:lnTo>
                <a:lnTo>
                  <a:pt x="5601208" y="38862"/>
                </a:lnTo>
                <a:lnTo>
                  <a:pt x="5575300" y="25908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68890" y="3472434"/>
            <a:ext cx="1978152" cy="489966"/>
          </a:xfrm>
          <a:custGeom>
            <a:avLst/>
            <a:gdLst/>
            <a:ahLst/>
            <a:cxnLst/>
            <a:rect l="l" t="t" r="r" b="b"/>
            <a:pathLst>
              <a:path w="1793875" h="364489">
                <a:moveTo>
                  <a:pt x="0" y="60705"/>
                </a:moveTo>
                <a:lnTo>
                  <a:pt x="4770" y="37076"/>
                </a:lnTo>
                <a:lnTo>
                  <a:pt x="17779" y="17780"/>
                </a:lnTo>
                <a:lnTo>
                  <a:pt x="37076" y="4770"/>
                </a:lnTo>
                <a:lnTo>
                  <a:pt x="60705" y="0"/>
                </a:lnTo>
                <a:lnTo>
                  <a:pt x="1733041" y="0"/>
                </a:lnTo>
                <a:lnTo>
                  <a:pt x="1756671" y="4770"/>
                </a:lnTo>
                <a:lnTo>
                  <a:pt x="1775968" y="17780"/>
                </a:lnTo>
                <a:lnTo>
                  <a:pt x="1788977" y="37076"/>
                </a:lnTo>
                <a:lnTo>
                  <a:pt x="1793748" y="60705"/>
                </a:lnTo>
                <a:lnTo>
                  <a:pt x="1793748" y="303529"/>
                </a:lnTo>
                <a:lnTo>
                  <a:pt x="1788977" y="327159"/>
                </a:lnTo>
                <a:lnTo>
                  <a:pt x="1775967" y="346455"/>
                </a:lnTo>
                <a:lnTo>
                  <a:pt x="1756671" y="359465"/>
                </a:lnTo>
                <a:lnTo>
                  <a:pt x="1733041" y="364235"/>
                </a:lnTo>
                <a:lnTo>
                  <a:pt x="60705" y="364235"/>
                </a:lnTo>
                <a:lnTo>
                  <a:pt x="37076" y="359465"/>
                </a:lnTo>
                <a:lnTo>
                  <a:pt x="17779" y="346456"/>
                </a:lnTo>
                <a:lnTo>
                  <a:pt x="4770" y="327159"/>
                </a:lnTo>
                <a:lnTo>
                  <a:pt x="0" y="303529"/>
                </a:lnTo>
                <a:lnTo>
                  <a:pt x="0" y="60705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181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Scenario Details</a:t>
            </a:r>
            <a:r>
              <a:rPr spc="-60" dirty="0"/>
              <a:t> </a:t>
            </a:r>
            <a:r>
              <a:rPr spc="-20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709930"/>
            <a:ext cx="40932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details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 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made up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several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sections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1076300"/>
            <a:ext cx="4408170" cy="197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8575" indent="-342900" algn="just">
              <a:lnSpc>
                <a:spcPct val="110000"/>
              </a:lnSpc>
              <a:spcBef>
                <a:spcPts val="100"/>
              </a:spcBef>
              <a:buAutoNum type="arabicParenR"/>
              <a:tabLst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 projects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scenario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are listed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along with the  cost,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periods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can be selected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endParaRPr sz="1400">
              <a:latin typeface="Segoe UI"/>
              <a:cs typeface="Segoe UI"/>
            </a:endParaRPr>
          </a:p>
          <a:p>
            <a:pPr marL="355600" marR="496570" indent="-342900">
              <a:lnSpc>
                <a:spcPct val="110000"/>
              </a:lnSpc>
              <a:spcBef>
                <a:spcPts val="1200"/>
              </a:spcBef>
              <a:buAutoNum type="arabicParenR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 Description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 level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details on 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endParaRPr sz="1400">
              <a:latin typeface="Segoe UI"/>
              <a:cs typeface="Segoe UI"/>
            </a:endParaRPr>
          </a:p>
          <a:p>
            <a:pPr marL="355600" marR="5080" indent="-342900">
              <a:lnSpc>
                <a:spcPct val="110000"/>
              </a:lnSpc>
              <a:spcBef>
                <a:spcPts val="1200"/>
              </a:spcBef>
              <a:buAutoNum type="arabicParenR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Investment periods that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can be selected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3177006"/>
            <a:ext cx="4297045" cy="358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0"/>
              </a:spcBef>
              <a:buAutoNum type="arabicParenR" startAt="4"/>
              <a:tabLst>
                <a:tab pos="354965" algn="l"/>
                <a:tab pos="355600" algn="l"/>
              </a:tabLst>
            </a:pP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tree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breakdown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each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consequence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categories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1365"/>
              </a:spcBef>
              <a:buAutoNum type="arabicParenR" startAt="4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 inclusion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/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exclusion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dependencies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rabicParenR" startAt="4"/>
              <a:tabLst>
                <a:tab pos="354965" algn="l"/>
                <a:tab pos="355600" algn="l"/>
              </a:tabLst>
            </a:pP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Summary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information on the</a:t>
            </a:r>
            <a:r>
              <a:rPr sz="1400" spc="-11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scenario</a:t>
            </a:r>
            <a:endParaRPr sz="1400">
              <a:latin typeface="Segoe UI"/>
              <a:cs typeface="Segoe UI"/>
            </a:endParaRPr>
          </a:p>
          <a:p>
            <a:pPr marL="572135" marR="81280" lvl="1" indent="-343535">
              <a:lnSpc>
                <a:spcPct val="110100"/>
              </a:lnSpc>
              <a:spcBef>
                <a:spcPts val="790"/>
              </a:spcBef>
              <a:buFont typeface="Arial"/>
              <a:buChar char="•"/>
              <a:tabLst>
                <a:tab pos="572135" algn="l"/>
                <a:tab pos="57277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has not been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solved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contain total budget for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breakdown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by period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Solve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blue</a:t>
            </a:r>
            <a:endParaRPr sz="1400">
              <a:latin typeface="Segoe UI"/>
              <a:cs typeface="Segoe UI"/>
            </a:endParaRPr>
          </a:p>
          <a:p>
            <a:pPr marL="572135" marR="26670" lvl="1" indent="-343535">
              <a:lnSpc>
                <a:spcPct val="110000"/>
              </a:lnSpc>
              <a:spcBef>
                <a:spcPts val="805"/>
              </a:spcBef>
              <a:buFont typeface="Arial"/>
              <a:buChar char="•"/>
              <a:tabLst>
                <a:tab pos="572135" algn="l"/>
                <a:tab pos="57277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has been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solved,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solve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appear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blue and additional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information  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appear for the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summary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info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including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projects selected,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costs, total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against  budget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C5F5EA-4EEE-42A4-8A4E-957ECA9A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560" y="152400"/>
            <a:ext cx="6786006" cy="33930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646592-3D7B-414B-9A49-4C269BA9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695766"/>
            <a:ext cx="2617173" cy="181723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915660" y="457758"/>
            <a:ext cx="288290" cy="277495"/>
          </a:xfrm>
          <a:custGeom>
            <a:avLst/>
            <a:gdLst/>
            <a:ahLst/>
            <a:cxnLst/>
            <a:rect l="l" t="t" r="r" b="b"/>
            <a:pathLst>
              <a:path w="288289" h="277494">
                <a:moveTo>
                  <a:pt x="144017" y="0"/>
                </a:moveTo>
                <a:lnTo>
                  <a:pt x="98511" y="7071"/>
                </a:lnTo>
                <a:lnTo>
                  <a:pt x="58978" y="26761"/>
                </a:lnTo>
                <a:lnTo>
                  <a:pt x="27797" y="56784"/>
                </a:lnTo>
                <a:lnTo>
                  <a:pt x="7345" y="94853"/>
                </a:lnTo>
                <a:lnTo>
                  <a:pt x="0" y="138683"/>
                </a:lnTo>
                <a:lnTo>
                  <a:pt x="7345" y="182514"/>
                </a:lnTo>
                <a:lnTo>
                  <a:pt x="27797" y="220583"/>
                </a:lnTo>
                <a:lnTo>
                  <a:pt x="58978" y="250606"/>
                </a:lnTo>
                <a:lnTo>
                  <a:pt x="98511" y="270296"/>
                </a:lnTo>
                <a:lnTo>
                  <a:pt x="144017" y="277367"/>
                </a:lnTo>
                <a:lnTo>
                  <a:pt x="189524" y="270296"/>
                </a:lnTo>
                <a:lnTo>
                  <a:pt x="229057" y="250606"/>
                </a:lnTo>
                <a:lnTo>
                  <a:pt x="260238" y="220583"/>
                </a:lnTo>
                <a:lnTo>
                  <a:pt x="280690" y="182514"/>
                </a:lnTo>
                <a:lnTo>
                  <a:pt x="288035" y="138683"/>
                </a:lnTo>
                <a:lnTo>
                  <a:pt x="280690" y="94853"/>
                </a:lnTo>
                <a:lnTo>
                  <a:pt x="260238" y="56784"/>
                </a:lnTo>
                <a:lnTo>
                  <a:pt x="229057" y="26761"/>
                </a:lnTo>
                <a:lnTo>
                  <a:pt x="189524" y="7071"/>
                </a:lnTo>
                <a:lnTo>
                  <a:pt x="144017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91098" y="457200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1888" y="682751"/>
            <a:ext cx="287020" cy="277495"/>
          </a:xfrm>
          <a:custGeom>
            <a:avLst/>
            <a:gdLst/>
            <a:ahLst/>
            <a:cxnLst/>
            <a:rect l="l" t="t" r="r" b="b"/>
            <a:pathLst>
              <a:path w="287020" h="277494">
                <a:moveTo>
                  <a:pt x="143255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4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5" y="277368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1" y="138684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847580" y="68224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22380" y="2286509"/>
            <a:ext cx="288290" cy="276225"/>
          </a:xfrm>
          <a:custGeom>
            <a:avLst/>
            <a:gdLst/>
            <a:ahLst/>
            <a:cxnLst/>
            <a:rect l="l" t="t" r="r" b="b"/>
            <a:pathLst>
              <a:path w="288290" h="276225">
                <a:moveTo>
                  <a:pt x="144018" y="0"/>
                </a:moveTo>
                <a:lnTo>
                  <a:pt x="98511" y="7028"/>
                </a:lnTo>
                <a:lnTo>
                  <a:pt x="58978" y="26602"/>
                </a:lnTo>
                <a:lnTo>
                  <a:pt x="27797" y="56455"/>
                </a:lnTo>
                <a:lnTo>
                  <a:pt x="7345" y="94317"/>
                </a:lnTo>
                <a:lnTo>
                  <a:pt x="0" y="137922"/>
                </a:lnTo>
                <a:lnTo>
                  <a:pt x="7345" y="181526"/>
                </a:lnTo>
                <a:lnTo>
                  <a:pt x="27797" y="219388"/>
                </a:lnTo>
                <a:lnTo>
                  <a:pt x="58978" y="249241"/>
                </a:lnTo>
                <a:lnTo>
                  <a:pt x="98511" y="268815"/>
                </a:lnTo>
                <a:lnTo>
                  <a:pt x="144018" y="275844"/>
                </a:lnTo>
                <a:lnTo>
                  <a:pt x="189524" y="268815"/>
                </a:lnTo>
                <a:lnTo>
                  <a:pt x="229057" y="249241"/>
                </a:lnTo>
                <a:lnTo>
                  <a:pt x="260238" y="219388"/>
                </a:lnTo>
                <a:lnTo>
                  <a:pt x="280690" y="181526"/>
                </a:lnTo>
                <a:lnTo>
                  <a:pt x="288036" y="137922"/>
                </a:lnTo>
                <a:lnTo>
                  <a:pt x="280690" y="94317"/>
                </a:lnTo>
                <a:lnTo>
                  <a:pt x="260238" y="56455"/>
                </a:lnTo>
                <a:lnTo>
                  <a:pt x="229057" y="26602"/>
                </a:lnTo>
                <a:lnTo>
                  <a:pt x="189524" y="7028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498960" y="2286000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15143" y="3060192"/>
            <a:ext cx="287020" cy="276225"/>
          </a:xfrm>
          <a:custGeom>
            <a:avLst/>
            <a:gdLst/>
            <a:ahLst/>
            <a:cxnLst/>
            <a:rect l="l" t="t" r="r" b="b"/>
            <a:pathLst>
              <a:path w="287020" h="276225">
                <a:moveTo>
                  <a:pt x="143255" y="0"/>
                </a:moveTo>
                <a:lnTo>
                  <a:pt x="97974" y="7028"/>
                </a:lnTo>
                <a:lnTo>
                  <a:pt x="58649" y="26602"/>
                </a:lnTo>
                <a:lnTo>
                  <a:pt x="27639" y="56455"/>
                </a:lnTo>
                <a:lnTo>
                  <a:pt x="7303" y="94317"/>
                </a:lnTo>
                <a:lnTo>
                  <a:pt x="0" y="137922"/>
                </a:lnTo>
                <a:lnTo>
                  <a:pt x="7303" y="181526"/>
                </a:lnTo>
                <a:lnTo>
                  <a:pt x="27639" y="219388"/>
                </a:lnTo>
                <a:lnTo>
                  <a:pt x="58649" y="249241"/>
                </a:lnTo>
                <a:lnTo>
                  <a:pt x="97974" y="268815"/>
                </a:lnTo>
                <a:lnTo>
                  <a:pt x="143255" y="275844"/>
                </a:lnTo>
                <a:lnTo>
                  <a:pt x="188537" y="268815"/>
                </a:lnTo>
                <a:lnTo>
                  <a:pt x="227862" y="249241"/>
                </a:lnTo>
                <a:lnTo>
                  <a:pt x="258872" y="219388"/>
                </a:lnTo>
                <a:lnTo>
                  <a:pt x="279208" y="181526"/>
                </a:lnTo>
                <a:lnTo>
                  <a:pt x="286511" y="137922"/>
                </a:lnTo>
                <a:lnTo>
                  <a:pt x="279208" y="94317"/>
                </a:lnTo>
                <a:lnTo>
                  <a:pt x="258872" y="56455"/>
                </a:lnTo>
                <a:lnTo>
                  <a:pt x="227862" y="26602"/>
                </a:lnTo>
                <a:lnTo>
                  <a:pt x="188537" y="7028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991090" y="3059937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41290" y="3429000"/>
            <a:ext cx="702310" cy="1240155"/>
          </a:xfrm>
          <a:custGeom>
            <a:avLst/>
            <a:gdLst/>
            <a:ahLst/>
            <a:cxnLst/>
            <a:rect l="l" t="t" r="r" b="b"/>
            <a:pathLst>
              <a:path w="702310" h="1240154">
                <a:moveTo>
                  <a:pt x="25907" y="1165046"/>
                </a:moveTo>
                <a:lnTo>
                  <a:pt x="23735" y="1165484"/>
                </a:lnTo>
                <a:lnTo>
                  <a:pt x="11382" y="1173813"/>
                </a:lnTo>
                <a:lnTo>
                  <a:pt x="3053" y="1186166"/>
                </a:lnTo>
                <a:lnTo>
                  <a:pt x="0" y="1201293"/>
                </a:lnTo>
                <a:lnTo>
                  <a:pt x="3053" y="1216419"/>
                </a:lnTo>
                <a:lnTo>
                  <a:pt x="11382" y="1228772"/>
                </a:lnTo>
                <a:lnTo>
                  <a:pt x="23735" y="1237101"/>
                </a:lnTo>
                <a:lnTo>
                  <a:pt x="38862" y="1240155"/>
                </a:lnTo>
                <a:lnTo>
                  <a:pt x="53988" y="1237101"/>
                </a:lnTo>
                <a:lnTo>
                  <a:pt x="66341" y="1228772"/>
                </a:lnTo>
                <a:lnTo>
                  <a:pt x="74670" y="1216419"/>
                </a:lnTo>
                <a:lnTo>
                  <a:pt x="77724" y="1201293"/>
                </a:lnTo>
                <a:lnTo>
                  <a:pt x="25907" y="1201293"/>
                </a:lnTo>
                <a:lnTo>
                  <a:pt x="25907" y="1165046"/>
                </a:lnTo>
                <a:close/>
              </a:path>
              <a:path w="702310" h="1240154">
                <a:moveTo>
                  <a:pt x="38862" y="1162431"/>
                </a:moveTo>
                <a:lnTo>
                  <a:pt x="25907" y="1165046"/>
                </a:lnTo>
                <a:lnTo>
                  <a:pt x="25907" y="1201293"/>
                </a:lnTo>
                <a:lnTo>
                  <a:pt x="51815" y="1201293"/>
                </a:lnTo>
                <a:lnTo>
                  <a:pt x="51815" y="1165046"/>
                </a:lnTo>
                <a:lnTo>
                  <a:pt x="38862" y="1162431"/>
                </a:lnTo>
                <a:close/>
              </a:path>
              <a:path w="702310" h="1240154">
                <a:moveTo>
                  <a:pt x="51816" y="1165046"/>
                </a:moveTo>
                <a:lnTo>
                  <a:pt x="51815" y="1201293"/>
                </a:lnTo>
                <a:lnTo>
                  <a:pt x="77724" y="1201293"/>
                </a:lnTo>
                <a:lnTo>
                  <a:pt x="74670" y="1186166"/>
                </a:lnTo>
                <a:lnTo>
                  <a:pt x="66341" y="1173813"/>
                </a:lnTo>
                <a:lnTo>
                  <a:pt x="53988" y="1165484"/>
                </a:lnTo>
                <a:lnTo>
                  <a:pt x="51816" y="1165046"/>
                </a:lnTo>
                <a:close/>
              </a:path>
              <a:path w="702310" h="1240154">
                <a:moveTo>
                  <a:pt x="649986" y="587629"/>
                </a:moveTo>
                <a:lnTo>
                  <a:pt x="31750" y="587629"/>
                </a:lnTo>
                <a:lnTo>
                  <a:pt x="25907" y="593470"/>
                </a:lnTo>
                <a:lnTo>
                  <a:pt x="25907" y="1165046"/>
                </a:lnTo>
                <a:lnTo>
                  <a:pt x="38862" y="1162431"/>
                </a:lnTo>
                <a:lnTo>
                  <a:pt x="51815" y="1162431"/>
                </a:lnTo>
                <a:lnTo>
                  <a:pt x="51815" y="613537"/>
                </a:lnTo>
                <a:lnTo>
                  <a:pt x="38862" y="613537"/>
                </a:lnTo>
                <a:lnTo>
                  <a:pt x="51815" y="600582"/>
                </a:lnTo>
                <a:lnTo>
                  <a:pt x="649986" y="600582"/>
                </a:lnTo>
                <a:lnTo>
                  <a:pt x="649986" y="587629"/>
                </a:lnTo>
                <a:close/>
              </a:path>
              <a:path w="702310" h="1240154">
                <a:moveTo>
                  <a:pt x="51815" y="1162431"/>
                </a:moveTo>
                <a:lnTo>
                  <a:pt x="38862" y="1162431"/>
                </a:lnTo>
                <a:lnTo>
                  <a:pt x="51816" y="1165046"/>
                </a:lnTo>
                <a:lnTo>
                  <a:pt x="51815" y="1162431"/>
                </a:lnTo>
                <a:close/>
              </a:path>
              <a:path w="702310" h="1240154">
                <a:moveTo>
                  <a:pt x="51815" y="600582"/>
                </a:moveTo>
                <a:lnTo>
                  <a:pt x="38862" y="613537"/>
                </a:lnTo>
                <a:lnTo>
                  <a:pt x="51815" y="613537"/>
                </a:lnTo>
                <a:lnTo>
                  <a:pt x="51815" y="600582"/>
                </a:lnTo>
                <a:close/>
              </a:path>
              <a:path w="702310" h="1240154">
                <a:moveTo>
                  <a:pt x="675893" y="587629"/>
                </a:moveTo>
                <a:lnTo>
                  <a:pt x="662939" y="587629"/>
                </a:lnTo>
                <a:lnTo>
                  <a:pt x="649986" y="600582"/>
                </a:lnTo>
                <a:lnTo>
                  <a:pt x="51815" y="600582"/>
                </a:lnTo>
                <a:lnTo>
                  <a:pt x="51815" y="613537"/>
                </a:lnTo>
                <a:lnTo>
                  <a:pt x="670051" y="613537"/>
                </a:lnTo>
                <a:lnTo>
                  <a:pt x="675893" y="607822"/>
                </a:lnTo>
                <a:lnTo>
                  <a:pt x="675893" y="587629"/>
                </a:lnTo>
                <a:close/>
              </a:path>
              <a:path w="702310" h="1240154">
                <a:moveTo>
                  <a:pt x="675893" y="64770"/>
                </a:moveTo>
                <a:lnTo>
                  <a:pt x="649986" y="64770"/>
                </a:lnTo>
                <a:lnTo>
                  <a:pt x="649986" y="600582"/>
                </a:lnTo>
                <a:lnTo>
                  <a:pt x="662939" y="587629"/>
                </a:lnTo>
                <a:lnTo>
                  <a:pt x="675893" y="587629"/>
                </a:lnTo>
                <a:lnTo>
                  <a:pt x="675893" y="64770"/>
                </a:lnTo>
                <a:close/>
              </a:path>
              <a:path w="702310" h="1240154">
                <a:moveTo>
                  <a:pt x="662939" y="0"/>
                </a:moveTo>
                <a:lnTo>
                  <a:pt x="624077" y="77724"/>
                </a:lnTo>
                <a:lnTo>
                  <a:pt x="649986" y="77724"/>
                </a:lnTo>
                <a:lnTo>
                  <a:pt x="649986" y="64770"/>
                </a:lnTo>
                <a:lnTo>
                  <a:pt x="695325" y="64770"/>
                </a:lnTo>
                <a:lnTo>
                  <a:pt x="662939" y="0"/>
                </a:lnTo>
                <a:close/>
              </a:path>
              <a:path w="702310" h="1240154">
                <a:moveTo>
                  <a:pt x="695325" y="64770"/>
                </a:moveTo>
                <a:lnTo>
                  <a:pt x="675893" y="64770"/>
                </a:lnTo>
                <a:lnTo>
                  <a:pt x="675893" y="77724"/>
                </a:lnTo>
                <a:lnTo>
                  <a:pt x="701801" y="77724"/>
                </a:lnTo>
                <a:lnTo>
                  <a:pt x="695325" y="64770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80580" y="3207054"/>
            <a:ext cx="287020" cy="277495"/>
          </a:xfrm>
          <a:custGeom>
            <a:avLst/>
            <a:gdLst/>
            <a:ahLst/>
            <a:cxnLst/>
            <a:rect l="l" t="t" r="r" b="b"/>
            <a:pathLst>
              <a:path w="287020" h="277495">
                <a:moveTo>
                  <a:pt x="143255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4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5" y="277368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2" y="138684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56018" y="320743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820274" y="3755455"/>
            <a:ext cx="288290" cy="277495"/>
          </a:xfrm>
          <a:custGeom>
            <a:avLst/>
            <a:gdLst/>
            <a:ahLst/>
            <a:cxnLst/>
            <a:rect l="l" t="t" r="r" b="b"/>
            <a:pathLst>
              <a:path w="288290" h="277495">
                <a:moveTo>
                  <a:pt x="144018" y="0"/>
                </a:moveTo>
                <a:lnTo>
                  <a:pt x="98511" y="7071"/>
                </a:lnTo>
                <a:lnTo>
                  <a:pt x="58978" y="26761"/>
                </a:lnTo>
                <a:lnTo>
                  <a:pt x="27797" y="56784"/>
                </a:lnTo>
                <a:lnTo>
                  <a:pt x="7345" y="94853"/>
                </a:lnTo>
                <a:lnTo>
                  <a:pt x="0" y="138684"/>
                </a:lnTo>
                <a:lnTo>
                  <a:pt x="7345" y="182514"/>
                </a:lnTo>
                <a:lnTo>
                  <a:pt x="27797" y="220583"/>
                </a:lnTo>
                <a:lnTo>
                  <a:pt x="58978" y="250606"/>
                </a:lnTo>
                <a:lnTo>
                  <a:pt x="98511" y="270296"/>
                </a:lnTo>
                <a:lnTo>
                  <a:pt x="144018" y="277368"/>
                </a:lnTo>
                <a:lnTo>
                  <a:pt x="189524" y="270296"/>
                </a:lnTo>
                <a:lnTo>
                  <a:pt x="229057" y="250606"/>
                </a:lnTo>
                <a:lnTo>
                  <a:pt x="260238" y="220583"/>
                </a:lnTo>
                <a:lnTo>
                  <a:pt x="280690" y="182514"/>
                </a:lnTo>
                <a:lnTo>
                  <a:pt x="288036" y="138684"/>
                </a:lnTo>
                <a:lnTo>
                  <a:pt x="280690" y="94853"/>
                </a:lnTo>
                <a:lnTo>
                  <a:pt x="260238" y="56784"/>
                </a:lnTo>
                <a:lnTo>
                  <a:pt x="229057" y="26761"/>
                </a:lnTo>
                <a:lnTo>
                  <a:pt x="189524" y="7071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895204" y="3722088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5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181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Scenario Details</a:t>
            </a:r>
            <a:r>
              <a:rPr spc="-60" dirty="0"/>
              <a:t> </a:t>
            </a:r>
            <a:r>
              <a:rPr spc="-20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770" y="5449130"/>
            <a:ext cx="688975" cy="2374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mes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age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689203"/>
            <a:ext cx="4320540" cy="523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6695">
              <a:lnSpc>
                <a:spcPct val="110000"/>
              </a:lnSpc>
              <a:spcBef>
                <a:spcPts val="100"/>
              </a:spcBef>
            </a:pPr>
            <a:r>
              <a:rPr sz="1400" spc="-7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make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changes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particular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project, 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 ID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the right hand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panel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refresh</a:t>
            </a:r>
            <a:endParaRPr sz="1400" dirty="0">
              <a:latin typeface="Segoe UI"/>
              <a:cs typeface="Segoe UI"/>
            </a:endParaRPr>
          </a:p>
          <a:p>
            <a:pPr marL="12700" marR="5080">
              <a:lnSpc>
                <a:spcPct val="110100"/>
              </a:lnSpc>
              <a:spcBef>
                <a:spcPts val="119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Edit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button,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highlighted fields  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show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enable editing.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Make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appropriate  changes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selections, such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mandatory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yes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/ no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option</a:t>
            </a:r>
            <a:endParaRPr sz="1400" dirty="0">
              <a:latin typeface="Segoe UI"/>
              <a:cs typeface="Segoe UI"/>
            </a:endParaRPr>
          </a:p>
          <a:p>
            <a:pPr marL="12700" marR="672465">
              <a:lnSpc>
                <a:spcPct val="110000"/>
              </a:lnSpc>
              <a:spcBef>
                <a:spcPts val="12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Investment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Period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these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need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 continuous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periods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Inclusion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/ Exclusion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constraints.</a:t>
            </a:r>
            <a:endParaRPr sz="1400" dirty="0">
              <a:latin typeface="Segoe UI"/>
              <a:cs typeface="Segoe UI"/>
            </a:endParaRPr>
          </a:p>
          <a:p>
            <a:pPr marL="299085" marR="99060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Inclusion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where Project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1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AND project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2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need to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selected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together.</a:t>
            </a:r>
            <a:endParaRPr sz="1400" dirty="0">
              <a:latin typeface="Segoe UI"/>
              <a:cs typeface="Segoe UI"/>
            </a:endParaRPr>
          </a:p>
          <a:p>
            <a:pPr marL="299085" marR="288925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Exclusion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where project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4 OR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5 can be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selected (Either 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or,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not</a:t>
            </a:r>
            <a:r>
              <a:rPr sz="1400" spc="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both)</a:t>
            </a:r>
            <a:endParaRPr sz="1400" dirty="0">
              <a:latin typeface="Segoe UI"/>
              <a:cs typeface="Segoe UI"/>
            </a:endParaRPr>
          </a:p>
          <a:p>
            <a:pPr marL="12700" marR="563245">
              <a:lnSpc>
                <a:spcPct val="110000"/>
              </a:lnSpc>
              <a:spcBef>
                <a:spcPts val="12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Once complete, select save. This will trigger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 message.</a:t>
            </a:r>
            <a:endParaRPr sz="1400" dirty="0">
              <a:latin typeface="Segoe UI"/>
              <a:cs typeface="Segoe UI"/>
            </a:endParaRPr>
          </a:p>
          <a:p>
            <a:pPr marL="12700" marR="716280">
              <a:lnSpc>
                <a:spcPct val="110000"/>
              </a:lnSpc>
              <a:spcBef>
                <a:spcPts val="1200"/>
              </a:spcBef>
            </a:pPr>
            <a:r>
              <a:rPr sz="1400" spc="-7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solve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project, 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solve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button, 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update as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follows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29328" y="4946903"/>
            <a:ext cx="263525" cy="264795"/>
          </a:xfrm>
          <a:custGeom>
            <a:avLst/>
            <a:gdLst/>
            <a:ahLst/>
            <a:cxnLst/>
            <a:rect l="l" t="t" r="r" b="b"/>
            <a:pathLst>
              <a:path w="263525" h="264795">
                <a:moveTo>
                  <a:pt x="185674" y="186944"/>
                </a:moveTo>
                <a:lnTo>
                  <a:pt x="185674" y="264668"/>
                </a:lnTo>
                <a:lnTo>
                  <a:pt x="237490" y="238760"/>
                </a:lnTo>
                <a:lnTo>
                  <a:pt x="198627" y="238760"/>
                </a:lnTo>
                <a:lnTo>
                  <a:pt x="198627" y="212852"/>
                </a:lnTo>
                <a:lnTo>
                  <a:pt x="237489" y="212852"/>
                </a:lnTo>
                <a:lnTo>
                  <a:pt x="185674" y="186944"/>
                </a:lnTo>
                <a:close/>
              </a:path>
              <a:path w="263525" h="264795">
                <a:moveTo>
                  <a:pt x="138175" y="38862"/>
                </a:moveTo>
                <a:lnTo>
                  <a:pt x="138175" y="233045"/>
                </a:lnTo>
                <a:lnTo>
                  <a:pt x="144018" y="238760"/>
                </a:lnTo>
                <a:lnTo>
                  <a:pt x="185674" y="238760"/>
                </a:lnTo>
                <a:lnTo>
                  <a:pt x="185674" y="225806"/>
                </a:lnTo>
                <a:lnTo>
                  <a:pt x="164084" y="225806"/>
                </a:lnTo>
                <a:lnTo>
                  <a:pt x="151130" y="212852"/>
                </a:lnTo>
                <a:lnTo>
                  <a:pt x="164084" y="212852"/>
                </a:lnTo>
                <a:lnTo>
                  <a:pt x="164084" y="51816"/>
                </a:lnTo>
                <a:lnTo>
                  <a:pt x="151130" y="51816"/>
                </a:lnTo>
                <a:lnTo>
                  <a:pt x="138175" y="38862"/>
                </a:lnTo>
                <a:close/>
              </a:path>
              <a:path w="263525" h="264795">
                <a:moveTo>
                  <a:pt x="237489" y="212852"/>
                </a:moveTo>
                <a:lnTo>
                  <a:pt x="198627" y="212852"/>
                </a:lnTo>
                <a:lnTo>
                  <a:pt x="198627" y="238760"/>
                </a:lnTo>
                <a:lnTo>
                  <a:pt x="237490" y="238760"/>
                </a:lnTo>
                <a:lnTo>
                  <a:pt x="263398" y="225806"/>
                </a:lnTo>
                <a:lnTo>
                  <a:pt x="237489" y="212852"/>
                </a:lnTo>
                <a:close/>
              </a:path>
              <a:path w="263525" h="264795">
                <a:moveTo>
                  <a:pt x="164084" y="212852"/>
                </a:moveTo>
                <a:lnTo>
                  <a:pt x="151130" y="212852"/>
                </a:lnTo>
                <a:lnTo>
                  <a:pt x="164084" y="225806"/>
                </a:lnTo>
                <a:lnTo>
                  <a:pt x="164084" y="212852"/>
                </a:lnTo>
                <a:close/>
              </a:path>
              <a:path w="263525" h="264795">
                <a:moveTo>
                  <a:pt x="185674" y="212852"/>
                </a:moveTo>
                <a:lnTo>
                  <a:pt x="164084" y="212852"/>
                </a:lnTo>
                <a:lnTo>
                  <a:pt x="164084" y="225806"/>
                </a:lnTo>
                <a:lnTo>
                  <a:pt x="185674" y="225806"/>
                </a:lnTo>
                <a:lnTo>
                  <a:pt x="185674" y="212852"/>
                </a:lnTo>
                <a:close/>
              </a:path>
              <a:path w="263525" h="264795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4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6"/>
                </a:lnTo>
                <a:lnTo>
                  <a:pt x="38862" y="51816"/>
                </a:lnTo>
                <a:lnTo>
                  <a:pt x="38862" y="25908"/>
                </a:lnTo>
                <a:lnTo>
                  <a:pt x="75108" y="25908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263525" h="264795">
                <a:moveTo>
                  <a:pt x="75108" y="25908"/>
                </a:moveTo>
                <a:lnTo>
                  <a:pt x="38862" y="25908"/>
                </a:lnTo>
                <a:lnTo>
                  <a:pt x="38862" y="51816"/>
                </a:lnTo>
                <a:lnTo>
                  <a:pt x="75108" y="51816"/>
                </a:lnTo>
                <a:lnTo>
                  <a:pt x="77724" y="38862"/>
                </a:lnTo>
                <a:lnTo>
                  <a:pt x="75108" y="25908"/>
                </a:lnTo>
                <a:close/>
              </a:path>
              <a:path w="263525" h="264795">
                <a:moveTo>
                  <a:pt x="158242" y="25908"/>
                </a:moveTo>
                <a:lnTo>
                  <a:pt x="75108" y="25908"/>
                </a:lnTo>
                <a:lnTo>
                  <a:pt x="77724" y="38862"/>
                </a:lnTo>
                <a:lnTo>
                  <a:pt x="75108" y="51816"/>
                </a:lnTo>
                <a:lnTo>
                  <a:pt x="138175" y="51816"/>
                </a:lnTo>
                <a:lnTo>
                  <a:pt x="138175" y="38862"/>
                </a:lnTo>
                <a:lnTo>
                  <a:pt x="164084" y="38862"/>
                </a:lnTo>
                <a:lnTo>
                  <a:pt x="164084" y="31750"/>
                </a:lnTo>
                <a:lnTo>
                  <a:pt x="158242" y="25908"/>
                </a:lnTo>
                <a:close/>
              </a:path>
              <a:path w="263525" h="264795">
                <a:moveTo>
                  <a:pt x="164084" y="38862"/>
                </a:moveTo>
                <a:lnTo>
                  <a:pt x="138175" y="38862"/>
                </a:lnTo>
                <a:lnTo>
                  <a:pt x="151130" y="51816"/>
                </a:lnTo>
                <a:lnTo>
                  <a:pt x="164084" y="51816"/>
                </a:lnTo>
                <a:lnTo>
                  <a:pt x="164084" y="38862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13269" y="4244695"/>
            <a:ext cx="485965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optimisation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routine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cannot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solve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optimisation then  the following message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occur.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3269" y="5253532"/>
            <a:ext cx="483806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case, the only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solution is to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modify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criteria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order  to solve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0076" y="3899915"/>
            <a:ext cx="431291" cy="208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11317" y="3842765"/>
            <a:ext cx="431800" cy="325120"/>
          </a:xfrm>
          <a:custGeom>
            <a:avLst/>
            <a:gdLst/>
            <a:ahLst/>
            <a:cxnLst/>
            <a:rect l="l" t="t" r="r" b="b"/>
            <a:pathLst>
              <a:path w="431800" h="325120">
                <a:moveTo>
                  <a:pt x="0" y="54101"/>
                </a:moveTo>
                <a:lnTo>
                  <a:pt x="4256" y="33057"/>
                </a:lnTo>
                <a:lnTo>
                  <a:pt x="15859" y="15859"/>
                </a:lnTo>
                <a:lnTo>
                  <a:pt x="33057" y="4256"/>
                </a:lnTo>
                <a:lnTo>
                  <a:pt x="54102" y="0"/>
                </a:lnTo>
                <a:lnTo>
                  <a:pt x="377190" y="0"/>
                </a:lnTo>
                <a:lnTo>
                  <a:pt x="398234" y="4256"/>
                </a:lnTo>
                <a:lnTo>
                  <a:pt x="415432" y="15859"/>
                </a:lnTo>
                <a:lnTo>
                  <a:pt x="427035" y="33057"/>
                </a:lnTo>
                <a:lnTo>
                  <a:pt x="431292" y="54101"/>
                </a:lnTo>
                <a:lnTo>
                  <a:pt x="431292" y="270509"/>
                </a:lnTo>
                <a:lnTo>
                  <a:pt x="427035" y="291554"/>
                </a:lnTo>
                <a:lnTo>
                  <a:pt x="415432" y="308752"/>
                </a:lnTo>
                <a:lnTo>
                  <a:pt x="398234" y="320355"/>
                </a:lnTo>
                <a:lnTo>
                  <a:pt x="377190" y="324611"/>
                </a:lnTo>
                <a:lnTo>
                  <a:pt x="54102" y="324611"/>
                </a:lnTo>
                <a:lnTo>
                  <a:pt x="33057" y="320355"/>
                </a:lnTo>
                <a:lnTo>
                  <a:pt x="15859" y="308752"/>
                </a:lnTo>
                <a:lnTo>
                  <a:pt x="4256" y="291554"/>
                </a:lnTo>
                <a:lnTo>
                  <a:pt x="0" y="270509"/>
                </a:lnTo>
                <a:lnTo>
                  <a:pt x="0" y="54101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0175" y="5784830"/>
            <a:ext cx="2231390" cy="78105"/>
          </a:xfrm>
          <a:custGeom>
            <a:avLst/>
            <a:gdLst/>
            <a:ahLst/>
            <a:cxnLst/>
            <a:rect l="l" t="t" r="r" b="b"/>
            <a:pathLst>
              <a:path w="2231390" h="78104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4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5"/>
                </a:lnTo>
                <a:lnTo>
                  <a:pt x="38862" y="51815"/>
                </a:lnTo>
                <a:lnTo>
                  <a:pt x="38862" y="25907"/>
                </a:lnTo>
                <a:lnTo>
                  <a:pt x="75108" y="25907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2231390" h="78104">
                <a:moveTo>
                  <a:pt x="2153539" y="0"/>
                </a:moveTo>
                <a:lnTo>
                  <a:pt x="2153539" y="77724"/>
                </a:lnTo>
                <a:lnTo>
                  <a:pt x="2205355" y="51815"/>
                </a:lnTo>
                <a:lnTo>
                  <a:pt x="2166493" y="51815"/>
                </a:lnTo>
                <a:lnTo>
                  <a:pt x="2166493" y="25907"/>
                </a:lnTo>
                <a:lnTo>
                  <a:pt x="2205355" y="25907"/>
                </a:lnTo>
                <a:lnTo>
                  <a:pt x="2153539" y="0"/>
                </a:lnTo>
                <a:close/>
              </a:path>
              <a:path w="2231390" h="78104">
                <a:moveTo>
                  <a:pt x="75108" y="25907"/>
                </a:moveTo>
                <a:lnTo>
                  <a:pt x="38862" y="25907"/>
                </a:lnTo>
                <a:lnTo>
                  <a:pt x="38862" y="51815"/>
                </a:lnTo>
                <a:lnTo>
                  <a:pt x="75108" y="51815"/>
                </a:lnTo>
                <a:lnTo>
                  <a:pt x="77724" y="38862"/>
                </a:lnTo>
                <a:lnTo>
                  <a:pt x="75108" y="25907"/>
                </a:lnTo>
                <a:close/>
              </a:path>
              <a:path w="2231390" h="78104">
                <a:moveTo>
                  <a:pt x="1134999" y="25907"/>
                </a:moveTo>
                <a:lnTo>
                  <a:pt x="75108" y="25907"/>
                </a:lnTo>
                <a:lnTo>
                  <a:pt x="77724" y="38862"/>
                </a:lnTo>
                <a:lnTo>
                  <a:pt x="75108" y="51815"/>
                </a:lnTo>
                <a:lnTo>
                  <a:pt x="1127887" y="51815"/>
                </a:lnTo>
                <a:lnTo>
                  <a:pt x="1122045" y="46012"/>
                </a:lnTo>
                <a:lnTo>
                  <a:pt x="1122045" y="38862"/>
                </a:lnTo>
                <a:lnTo>
                  <a:pt x="1147953" y="38862"/>
                </a:lnTo>
                <a:lnTo>
                  <a:pt x="1134999" y="25907"/>
                </a:lnTo>
                <a:close/>
              </a:path>
              <a:path w="2231390" h="78104">
                <a:moveTo>
                  <a:pt x="1122045" y="38862"/>
                </a:moveTo>
                <a:lnTo>
                  <a:pt x="1122045" y="46012"/>
                </a:lnTo>
                <a:lnTo>
                  <a:pt x="1127887" y="51815"/>
                </a:lnTo>
                <a:lnTo>
                  <a:pt x="1134999" y="51815"/>
                </a:lnTo>
                <a:lnTo>
                  <a:pt x="1122045" y="38862"/>
                </a:lnTo>
                <a:close/>
              </a:path>
              <a:path w="2231390" h="78104">
                <a:moveTo>
                  <a:pt x="2153539" y="25907"/>
                </a:moveTo>
                <a:lnTo>
                  <a:pt x="1142238" y="25907"/>
                </a:lnTo>
                <a:lnTo>
                  <a:pt x="1147953" y="31750"/>
                </a:lnTo>
                <a:lnTo>
                  <a:pt x="1147953" y="38862"/>
                </a:lnTo>
                <a:lnTo>
                  <a:pt x="1122045" y="38862"/>
                </a:lnTo>
                <a:lnTo>
                  <a:pt x="1134999" y="51815"/>
                </a:lnTo>
                <a:lnTo>
                  <a:pt x="2153539" y="51815"/>
                </a:lnTo>
                <a:lnTo>
                  <a:pt x="2153539" y="25907"/>
                </a:lnTo>
                <a:close/>
              </a:path>
              <a:path w="2231390" h="78104">
                <a:moveTo>
                  <a:pt x="2205355" y="25907"/>
                </a:moveTo>
                <a:lnTo>
                  <a:pt x="2166493" y="25907"/>
                </a:lnTo>
                <a:lnTo>
                  <a:pt x="2166493" y="51815"/>
                </a:lnTo>
                <a:lnTo>
                  <a:pt x="2205355" y="51815"/>
                </a:lnTo>
                <a:lnTo>
                  <a:pt x="2231263" y="38862"/>
                </a:lnTo>
                <a:lnTo>
                  <a:pt x="2205355" y="25907"/>
                </a:lnTo>
                <a:close/>
              </a:path>
              <a:path w="2231390" h="78104">
                <a:moveTo>
                  <a:pt x="1142238" y="25907"/>
                </a:moveTo>
                <a:lnTo>
                  <a:pt x="1134999" y="25907"/>
                </a:lnTo>
                <a:lnTo>
                  <a:pt x="1147953" y="38862"/>
                </a:lnTo>
                <a:lnTo>
                  <a:pt x="1147953" y="31750"/>
                </a:lnTo>
                <a:lnTo>
                  <a:pt x="1142238" y="25907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4700" y="4750308"/>
            <a:ext cx="2519172" cy="422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53D829-DB01-46EF-A94D-9B43286EA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328" y="34829"/>
            <a:ext cx="7662672" cy="378934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267200" y="1040765"/>
            <a:ext cx="4760595" cy="330835"/>
          </a:xfrm>
          <a:custGeom>
            <a:avLst/>
            <a:gdLst/>
            <a:ahLst/>
            <a:cxnLst/>
            <a:rect l="l" t="t" r="r" b="b"/>
            <a:pathLst>
              <a:path w="4760595" h="330834">
                <a:moveTo>
                  <a:pt x="4682744" y="252602"/>
                </a:moveTo>
                <a:lnTo>
                  <a:pt x="4682744" y="330326"/>
                </a:lnTo>
                <a:lnTo>
                  <a:pt x="4734560" y="304418"/>
                </a:lnTo>
                <a:lnTo>
                  <a:pt x="4695698" y="304418"/>
                </a:lnTo>
                <a:lnTo>
                  <a:pt x="4695698" y="278511"/>
                </a:lnTo>
                <a:lnTo>
                  <a:pt x="4734560" y="278511"/>
                </a:lnTo>
                <a:lnTo>
                  <a:pt x="4682744" y="252602"/>
                </a:lnTo>
                <a:close/>
              </a:path>
              <a:path w="4760595" h="330834">
                <a:moveTo>
                  <a:pt x="2386711" y="38862"/>
                </a:moveTo>
                <a:lnTo>
                  <a:pt x="2386711" y="298576"/>
                </a:lnTo>
                <a:lnTo>
                  <a:pt x="2392553" y="304418"/>
                </a:lnTo>
                <a:lnTo>
                  <a:pt x="4682744" y="304418"/>
                </a:lnTo>
                <a:lnTo>
                  <a:pt x="4682744" y="291464"/>
                </a:lnTo>
                <a:lnTo>
                  <a:pt x="2412619" y="291464"/>
                </a:lnTo>
                <a:lnTo>
                  <a:pt x="2399665" y="278511"/>
                </a:lnTo>
                <a:lnTo>
                  <a:pt x="2412619" y="278511"/>
                </a:lnTo>
                <a:lnTo>
                  <a:pt x="2412619" y="51815"/>
                </a:lnTo>
                <a:lnTo>
                  <a:pt x="2399665" y="51815"/>
                </a:lnTo>
                <a:lnTo>
                  <a:pt x="2386711" y="38862"/>
                </a:lnTo>
                <a:close/>
              </a:path>
              <a:path w="4760595" h="330834">
                <a:moveTo>
                  <a:pt x="4734560" y="278511"/>
                </a:moveTo>
                <a:lnTo>
                  <a:pt x="4695698" y="278511"/>
                </a:lnTo>
                <a:lnTo>
                  <a:pt x="4695698" y="304418"/>
                </a:lnTo>
                <a:lnTo>
                  <a:pt x="4734560" y="304418"/>
                </a:lnTo>
                <a:lnTo>
                  <a:pt x="4760468" y="291464"/>
                </a:lnTo>
                <a:lnTo>
                  <a:pt x="4734560" y="278511"/>
                </a:lnTo>
                <a:close/>
              </a:path>
              <a:path w="4760595" h="330834">
                <a:moveTo>
                  <a:pt x="2412619" y="278511"/>
                </a:moveTo>
                <a:lnTo>
                  <a:pt x="2399665" y="278511"/>
                </a:lnTo>
                <a:lnTo>
                  <a:pt x="2412619" y="291464"/>
                </a:lnTo>
                <a:lnTo>
                  <a:pt x="2412619" y="278511"/>
                </a:lnTo>
                <a:close/>
              </a:path>
              <a:path w="4760595" h="330834">
                <a:moveTo>
                  <a:pt x="4682744" y="278511"/>
                </a:moveTo>
                <a:lnTo>
                  <a:pt x="2412619" y="278511"/>
                </a:lnTo>
                <a:lnTo>
                  <a:pt x="2412619" y="291464"/>
                </a:lnTo>
                <a:lnTo>
                  <a:pt x="4682744" y="291464"/>
                </a:lnTo>
                <a:lnTo>
                  <a:pt x="4682744" y="278511"/>
                </a:lnTo>
                <a:close/>
              </a:path>
              <a:path w="4760595" h="330834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4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5"/>
                </a:lnTo>
                <a:lnTo>
                  <a:pt x="38862" y="51815"/>
                </a:lnTo>
                <a:lnTo>
                  <a:pt x="38862" y="25907"/>
                </a:lnTo>
                <a:lnTo>
                  <a:pt x="75108" y="25907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4760595" h="330834">
                <a:moveTo>
                  <a:pt x="75108" y="25907"/>
                </a:moveTo>
                <a:lnTo>
                  <a:pt x="38862" y="25907"/>
                </a:lnTo>
                <a:lnTo>
                  <a:pt x="38862" y="51815"/>
                </a:lnTo>
                <a:lnTo>
                  <a:pt x="75108" y="51815"/>
                </a:lnTo>
                <a:lnTo>
                  <a:pt x="77724" y="38862"/>
                </a:lnTo>
                <a:lnTo>
                  <a:pt x="75108" y="25907"/>
                </a:lnTo>
                <a:close/>
              </a:path>
              <a:path w="4760595" h="330834">
                <a:moveTo>
                  <a:pt x="2406777" y="25907"/>
                </a:moveTo>
                <a:lnTo>
                  <a:pt x="75108" y="25907"/>
                </a:lnTo>
                <a:lnTo>
                  <a:pt x="77724" y="38862"/>
                </a:lnTo>
                <a:lnTo>
                  <a:pt x="75108" y="51815"/>
                </a:lnTo>
                <a:lnTo>
                  <a:pt x="2386711" y="51815"/>
                </a:lnTo>
                <a:lnTo>
                  <a:pt x="2386711" y="38862"/>
                </a:lnTo>
                <a:lnTo>
                  <a:pt x="2412619" y="38862"/>
                </a:lnTo>
                <a:lnTo>
                  <a:pt x="2412619" y="31750"/>
                </a:lnTo>
                <a:lnTo>
                  <a:pt x="2406777" y="25907"/>
                </a:lnTo>
                <a:close/>
              </a:path>
              <a:path w="4760595" h="330834">
                <a:moveTo>
                  <a:pt x="2412619" y="38862"/>
                </a:moveTo>
                <a:lnTo>
                  <a:pt x="2386711" y="38862"/>
                </a:lnTo>
                <a:lnTo>
                  <a:pt x="2399665" y="51815"/>
                </a:lnTo>
                <a:lnTo>
                  <a:pt x="2412619" y="51815"/>
                </a:lnTo>
                <a:lnTo>
                  <a:pt x="2412619" y="38862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67800" y="310515"/>
            <a:ext cx="2923540" cy="1823085"/>
          </a:xfrm>
          <a:custGeom>
            <a:avLst/>
            <a:gdLst/>
            <a:ahLst/>
            <a:cxnLst/>
            <a:rect l="l" t="t" r="r" b="b"/>
            <a:pathLst>
              <a:path w="2923540" h="1975485">
                <a:moveTo>
                  <a:pt x="0" y="88645"/>
                </a:moveTo>
                <a:lnTo>
                  <a:pt x="6957" y="54113"/>
                </a:lnTo>
                <a:lnTo>
                  <a:pt x="25939" y="25939"/>
                </a:lnTo>
                <a:lnTo>
                  <a:pt x="54113" y="6957"/>
                </a:lnTo>
                <a:lnTo>
                  <a:pt x="88646" y="0"/>
                </a:lnTo>
                <a:lnTo>
                  <a:pt x="2834385" y="0"/>
                </a:lnTo>
                <a:lnTo>
                  <a:pt x="2868918" y="6957"/>
                </a:lnTo>
                <a:lnTo>
                  <a:pt x="2897092" y="25939"/>
                </a:lnTo>
                <a:lnTo>
                  <a:pt x="2916074" y="54113"/>
                </a:lnTo>
                <a:lnTo>
                  <a:pt x="2923031" y="88645"/>
                </a:lnTo>
                <a:lnTo>
                  <a:pt x="2923031" y="1886457"/>
                </a:lnTo>
                <a:lnTo>
                  <a:pt x="2916074" y="1920990"/>
                </a:lnTo>
                <a:lnTo>
                  <a:pt x="2897092" y="1949164"/>
                </a:lnTo>
                <a:lnTo>
                  <a:pt x="2868918" y="1968146"/>
                </a:lnTo>
                <a:lnTo>
                  <a:pt x="2834385" y="1975103"/>
                </a:lnTo>
                <a:lnTo>
                  <a:pt x="88646" y="1975103"/>
                </a:lnTo>
                <a:lnTo>
                  <a:pt x="54113" y="1968146"/>
                </a:lnTo>
                <a:lnTo>
                  <a:pt x="25939" y="1949164"/>
                </a:lnTo>
                <a:lnTo>
                  <a:pt x="6957" y="1920990"/>
                </a:lnTo>
                <a:lnTo>
                  <a:pt x="0" y="1886457"/>
                </a:lnTo>
                <a:lnTo>
                  <a:pt x="0" y="88645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F7DE1C-5B06-4B50-9539-D63B033F3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4979699"/>
            <a:ext cx="2065147" cy="3914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21531D-1F09-43FE-A8CA-DFA0CAB40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413" y="5691286"/>
            <a:ext cx="2443151" cy="39140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4633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Scenario </a:t>
            </a:r>
            <a:r>
              <a:rPr dirty="0"/>
              <a:t>Overview – </a:t>
            </a:r>
            <a:r>
              <a:rPr spc="-5" dirty="0"/>
              <a:t>Scenario Optimised</a:t>
            </a:r>
            <a:r>
              <a:rPr spc="-10" dirty="0"/>
              <a:t> </a:t>
            </a:r>
            <a:r>
              <a:rPr spc="-5" dirty="0"/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410710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Once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scenarios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have been solved, return to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overview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 to 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results initially 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table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view.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Filtering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can be applied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table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2707360"/>
            <a:ext cx="4085590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0100"/>
              </a:lnSpc>
              <a:spcBef>
                <a:spcPts val="95"/>
              </a:spcBef>
            </a:pP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Total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against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Total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Cost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scatter plot shows the 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curve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total cost against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value,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can 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used to  highlight where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benefit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exceeds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others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3951198"/>
            <a:ext cx="4457700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cost ratio &amp;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projects selected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shows 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value to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cost ratio and the 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projects selected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each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scenarios. This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enables the analyst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determine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best scenarios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go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forward</a:t>
            </a:r>
            <a:r>
              <a:rPr sz="1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with.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FA236-6C08-4EDC-9542-D5C24132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466" y="381000"/>
            <a:ext cx="7047334" cy="429627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Scenario </a:t>
            </a:r>
            <a:r>
              <a:rPr dirty="0"/>
              <a:t>Overview – </a:t>
            </a:r>
            <a:r>
              <a:rPr spc="-10" dirty="0"/>
              <a:t>Project </a:t>
            </a:r>
            <a:r>
              <a:rPr spc="-5" dirty="0"/>
              <a:t>Optimised</a:t>
            </a:r>
            <a:r>
              <a:rPr spc="20" dirty="0"/>
              <a:t> </a:t>
            </a:r>
            <a:r>
              <a:rPr spc="-5" dirty="0"/>
              <a:t>Vie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35015" y="291595"/>
            <a:ext cx="165735" cy="903452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solidFill>
                  <a:srgbClr val="A0B6E2"/>
                </a:solidFill>
                <a:latin typeface="Segoe UI"/>
                <a:cs typeface="Segoe UI"/>
              </a:rPr>
              <a:t>w</a:t>
            </a:r>
            <a:endParaRPr sz="18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</a:pPr>
            <a:endParaRPr sz="1400" dirty="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0" y="689203"/>
            <a:ext cx="4457749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Project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Optimised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View enables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analyst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see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that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most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often,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cost,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valu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value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cost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ratio.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1933169"/>
            <a:ext cx="4274185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enables the analyst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check 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projects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that should always 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considered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helps refine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view 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statistically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most popular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projects 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  optimisation</a:t>
            </a:r>
            <a:r>
              <a:rPr sz="1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perspective.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0A148-9C30-495D-918C-526866C3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748" y="591863"/>
            <a:ext cx="7315051" cy="37246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627" y="216789"/>
            <a:ext cx="867918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ACCENTURE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590"/>
              </a:lnSpc>
            </a:pPr>
            <a:r>
              <a:rPr sz="2400" b="1" spc="-5" dirty="0">
                <a:latin typeface="Arial"/>
                <a:cs typeface="Arial"/>
              </a:rPr>
              <a:t>SCENARIO 4 </a:t>
            </a:r>
            <a:r>
              <a:rPr sz="2400" b="1" dirty="0">
                <a:latin typeface="Arial"/>
                <a:cs typeface="Arial"/>
              </a:rPr>
              <a:t>– </a:t>
            </a:r>
            <a:r>
              <a:rPr sz="2400" b="1" spc="-5" dirty="0">
                <a:latin typeface="Arial"/>
                <a:cs typeface="Arial"/>
              </a:rPr>
              <a:t>DISTRIBUTION ASSET </a:t>
            </a:r>
            <a:r>
              <a:rPr sz="2400" b="1" spc="-35" dirty="0">
                <a:latin typeface="Arial"/>
                <a:cs typeface="Arial"/>
              </a:rPr>
              <a:t>HEALTH </a:t>
            </a:r>
            <a:r>
              <a:rPr sz="2400" b="1" spc="-5" dirty="0">
                <a:latin typeface="Arial"/>
                <a:cs typeface="Arial"/>
              </a:rPr>
              <a:t>URD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LOOPS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5704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19" h="489585">
                <a:moveTo>
                  <a:pt x="238506" y="0"/>
                </a:moveTo>
                <a:lnTo>
                  <a:pt x="0" y="0"/>
                </a:lnTo>
                <a:lnTo>
                  <a:pt x="238506" y="244601"/>
                </a:lnTo>
                <a:lnTo>
                  <a:pt x="0" y="489203"/>
                </a:lnTo>
                <a:lnTo>
                  <a:pt x="238506" y="489203"/>
                </a:lnTo>
                <a:lnTo>
                  <a:pt x="477012" y="244601"/>
                </a:lnTo>
                <a:lnTo>
                  <a:pt x="238506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5686" y="2564638"/>
            <a:ext cx="1686560" cy="9404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065" marR="5080" algn="ctr">
              <a:lnSpc>
                <a:spcPts val="1150"/>
              </a:lnSpc>
              <a:spcBef>
                <a:spcPts val="380"/>
              </a:spcBef>
            </a:pP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WAYNE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REVIEWS</a:t>
            </a:r>
            <a:r>
              <a:rPr sz="1200" b="1" spc="-3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LOOP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POPULATION 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AND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FILTERS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OVERALL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LIST TO  SHOW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HIGHEST  PRIORITY</a:t>
            </a:r>
            <a:r>
              <a:rPr sz="1200" b="1" spc="-2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LOOPS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437" y="4273422"/>
            <a:ext cx="1562100" cy="6464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65" marR="5080" algn="ctr">
              <a:lnSpc>
                <a:spcPts val="1190"/>
              </a:lnSpc>
              <a:spcBef>
                <a:spcPts val="25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Overall loop list is shown 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ability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filter on</a:t>
            </a: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high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priority loops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further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investigation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0150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19145" y="4277995"/>
            <a:ext cx="1647825" cy="94869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Engineer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reviews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LoF,  Severity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Risk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loop.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Assesses the  historical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events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have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occurred and looks at 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overall loop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makeup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5514" y="2418334"/>
            <a:ext cx="1694180" cy="10864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-2540" algn="ctr">
              <a:lnSpc>
                <a:spcPct val="80000"/>
              </a:lnSpc>
              <a:spcBef>
                <a:spcPts val="385"/>
              </a:spcBef>
            </a:pP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REVIEWS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AGGREGATED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METER 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DATA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FOR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TRANSFORMERS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TO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UNDERSTAND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BETTER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OVERLOAD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2465" y="4278884"/>
            <a:ext cx="1700530" cy="155194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065" marR="5080" indent="-635" algn="ctr">
              <a:lnSpc>
                <a:spcPct val="90000"/>
              </a:lnSpc>
              <a:spcBef>
                <a:spcPts val="23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aggregated  meter to transformer data  as a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proxy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load,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engineer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can see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 is overloaded  along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indicators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 duration and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intensity.</a:t>
            </a: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Also  view voltage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sag /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swell  events if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meter  captured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54233" y="2710941"/>
            <a:ext cx="1553845" cy="7937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5715" algn="ctr">
              <a:lnSpc>
                <a:spcPts val="1150"/>
              </a:lnSpc>
              <a:spcBef>
                <a:spcPts val="380"/>
              </a:spcBef>
            </a:pP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DETERMINES A  COURSE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OF</a:t>
            </a:r>
            <a:r>
              <a:rPr sz="1200" b="1" spc="-5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ACTION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TO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CARRY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OUT ON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LOOP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AND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RECORDS</a:t>
            </a:r>
            <a:r>
              <a:rPr sz="1200" b="1" spc="-3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NOTES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0710" y="4273422"/>
            <a:ext cx="1682114" cy="109918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algn="ctr">
              <a:lnSpc>
                <a:spcPts val="1190"/>
              </a:lnSpc>
              <a:spcBef>
                <a:spcPts val="25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Engineer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finally utilises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load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forecasting tool to  determine the 5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year load  growth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based on  parameters that they are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able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configured at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calculation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2295" y="4273422"/>
            <a:ext cx="1600200" cy="109918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65" marR="5080" indent="1270" algn="ctr">
              <a:lnSpc>
                <a:spcPts val="1190"/>
              </a:lnSpc>
              <a:spcBef>
                <a:spcPts val="25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reviewing all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available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data and  forecasting 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load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engineer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selects a  recommended action</a:t>
            </a:r>
            <a:r>
              <a:rPr sz="11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  records the notes</a:t>
            </a:r>
            <a:r>
              <a:rPr sz="1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against  the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42046" y="2564638"/>
            <a:ext cx="1637664" cy="9404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>
              <a:lnSpc>
                <a:spcPts val="1150"/>
              </a:lnSpc>
              <a:spcBef>
                <a:spcPts val="380"/>
              </a:spcBef>
            </a:pP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MODEL 5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YEAR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LOAD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FORECASTING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TO 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AND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ITS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IMPACT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ON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SYSTEM &amp;  RECOMMEND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A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COURSE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OF</a:t>
            </a:r>
            <a:r>
              <a:rPr sz="1200" b="1" spc="-3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96870" y="3149549"/>
            <a:ext cx="1492885" cy="3549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9685" marR="5080" indent="-7620">
              <a:lnSpc>
                <a:spcPts val="1150"/>
              </a:lnSpc>
              <a:spcBef>
                <a:spcPts val="380"/>
              </a:spcBef>
            </a:pP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SELECTS A</a:t>
            </a:r>
            <a:r>
              <a:rPr sz="1200" b="1" spc="-9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SINGLE  LOOP TO</a:t>
            </a:r>
            <a:r>
              <a:rPr sz="1200" b="1" spc="-7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ANALYSE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78173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2294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06790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49761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08950" y="6204305"/>
            <a:ext cx="3787140" cy="464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73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DISTRIBUTION ENGINEER</a:t>
            </a:r>
            <a:r>
              <a:rPr sz="1600" b="1" spc="4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PROCEEDS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730"/>
              </a:lnSpc>
            </a:pP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TO </a:t>
            </a:r>
            <a:r>
              <a:rPr sz="1600" b="1" spc="-15" dirty="0">
                <a:solidFill>
                  <a:srgbClr val="FFB500"/>
                </a:solidFill>
                <a:latin typeface="Arial"/>
                <a:cs typeface="Arial"/>
              </a:rPr>
              <a:t>ANALYSE </a:t>
            </a: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NEXT</a:t>
            </a:r>
            <a:r>
              <a:rPr sz="1600" b="1" spc="4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B500"/>
                </a:solidFill>
                <a:latin typeface="Arial"/>
                <a:cs typeface="Arial"/>
              </a:rPr>
              <a:t>LOOP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3448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2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4992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1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9510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2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000" y="1491996"/>
            <a:ext cx="2819400" cy="909955"/>
          </a:xfrm>
          <a:custGeom>
            <a:avLst/>
            <a:gdLst/>
            <a:ahLst/>
            <a:cxnLst/>
            <a:rect l="l" t="t" r="r" b="b"/>
            <a:pathLst>
              <a:path w="2819400" h="909955">
                <a:moveTo>
                  <a:pt x="0" y="909827"/>
                </a:moveTo>
                <a:lnTo>
                  <a:pt x="2819400" y="909827"/>
                </a:lnTo>
                <a:lnTo>
                  <a:pt x="2819400" y="0"/>
                </a:lnTo>
                <a:lnTo>
                  <a:pt x="0" y="0"/>
                </a:lnTo>
                <a:lnTo>
                  <a:pt x="0" y="909827"/>
                </a:lnTo>
                <a:close/>
              </a:path>
            </a:pathLst>
          </a:custGeom>
          <a:solidFill>
            <a:srgbClr val="5A5858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81000" y="1658239"/>
            <a:ext cx="2819400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669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Wayne</a:t>
            </a:r>
            <a:endParaRPr sz="1800">
              <a:latin typeface="Arial"/>
              <a:cs typeface="Arial"/>
            </a:endParaRPr>
          </a:p>
          <a:p>
            <a:pPr marL="1042669">
              <a:lnSpc>
                <a:spcPct val="100000"/>
              </a:lnSpc>
              <a:spcBef>
                <a:spcPts val="15"/>
              </a:spcBef>
            </a:pPr>
            <a:r>
              <a:rPr sz="1050" b="1" i="1" dirty="0">
                <a:solidFill>
                  <a:srgbClr val="FFFFFF"/>
                </a:solidFill>
                <a:latin typeface="Arial"/>
                <a:cs typeface="Arial"/>
              </a:rPr>
              <a:t>Distribution</a:t>
            </a:r>
            <a:r>
              <a:rPr sz="1050" b="1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i="1" dirty="0">
                <a:solidFill>
                  <a:srgbClr val="FFFFFF"/>
                </a:solidFill>
                <a:latin typeface="Arial"/>
                <a:cs typeface="Arial"/>
              </a:rPr>
              <a:t>Engineer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2343" y="1617071"/>
            <a:ext cx="540385" cy="539115"/>
          </a:xfrm>
          <a:custGeom>
            <a:avLst/>
            <a:gdLst/>
            <a:ahLst/>
            <a:cxnLst/>
            <a:rect l="l" t="t" r="r" b="b"/>
            <a:pathLst>
              <a:path w="540385" h="539114">
                <a:moveTo>
                  <a:pt x="290741" y="0"/>
                </a:moveTo>
                <a:lnTo>
                  <a:pt x="261814" y="1578"/>
                </a:lnTo>
                <a:lnTo>
                  <a:pt x="233765" y="7016"/>
                </a:lnTo>
                <a:lnTo>
                  <a:pt x="210287" y="17365"/>
                </a:lnTo>
                <a:lnTo>
                  <a:pt x="195073" y="33679"/>
                </a:lnTo>
                <a:lnTo>
                  <a:pt x="184817" y="34703"/>
                </a:lnTo>
                <a:lnTo>
                  <a:pt x="154511" y="71516"/>
                </a:lnTo>
                <a:lnTo>
                  <a:pt x="154278" y="98238"/>
                </a:lnTo>
                <a:lnTo>
                  <a:pt x="158969" y="124960"/>
                </a:lnTo>
                <a:lnTo>
                  <a:pt x="165066" y="147823"/>
                </a:lnTo>
                <a:lnTo>
                  <a:pt x="165066" y="149698"/>
                </a:lnTo>
                <a:lnTo>
                  <a:pt x="166940" y="149698"/>
                </a:lnTo>
                <a:lnTo>
                  <a:pt x="166940" y="151568"/>
                </a:lnTo>
                <a:lnTo>
                  <a:pt x="160198" y="161246"/>
                </a:lnTo>
                <a:lnTo>
                  <a:pt x="156623" y="172853"/>
                </a:lnTo>
                <a:lnTo>
                  <a:pt x="163186" y="215188"/>
                </a:lnTo>
                <a:lnTo>
                  <a:pt x="168814" y="218933"/>
                </a:lnTo>
                <a:lnTo>
                  <a:pt x="173300" y="243111"/>
                </a:lnTo>
                <a:lnTo>
                  <a:pt x="182181" y="262203"/>
                </a:lnTo>
                <a:lnTo>
                  <a:pt x="192821" y="276033"/>
                </a:lnTo>
                <a:lnTo>
                  <a:pt x="202581" y="284423"/>
                </a:lnTo>
                <a:lnTo>
                  <a:pt x="202581" y="338691"/>
                </a:lnTo>
                <a:lnTo>
                  <a:pt x="174441" y="349914"/>
                </a:lnTo>
                <a:lnTo>
                  <a:pt x="119841" y="369885"/>
                </a:lnTo>
                <a:lnTo>
                  <a:pt x="75264" y="388977"/>
                </a:lnTo>
                <a:lnTo>
                  <a:pt x="42291" y="409121"/>
                </a:lnTo>
                <a:lnTo>
                  <a:pt x="9495" y="466632"/>
                </a:lnTo>
                <a:lnTo>
                  <a:pt x="351" y="518559"/>
                </a:lnTo>
                <a:lnTo>
                  <a:pt x="0" y="527680"/>
                </a:lnTo>
                <a:lnTo>
                  <a:pt x="0" y="533294"/>
                </a:lnTo>
                <a:lnTo>
                  <a:pt x="3751" y="538908"/>
                </a:lnTo>
                <a:lnTo>
                  <a:pt x="534584" y="538909"/>
                </a:lnTo>
                <a:lnTo>
                  <a:pt x="540212" y="533294"/>
                </a:lnTo>
                <a:lnTo>
                  <a:pt x="540212" y="527681"/>
                </a:lnTo>
                <a:lnTo>
                  <a:pt x="539567" y="518559"/>
                </a:lnTo>
                <a:lnTo>
                  <a:pt x="539267" y="516454"/>
                </a:lnTo>
                <a:lnTo>
                  <a:pt x="22508" y="516453"/>
                </a:lnTo>
                <a:lnTo>
                  <a:pt x="24413" y="502654"/>
                </a:lnTo>
                <a:lnTo>
                  <a:pt x="33850" y="463827"/>
                </a:lnTo>
                <a:lnTo>
                  <a:pt x="60874" y="423653"/>
                </a:lnTo>
                <a:lnTo>
                  <a:pt x="133616" y="388451"/>
                </a:lnTo>
                <a:lnTo>
                  <a:pt x="190414" y="367401"/>
                </a:lnTo>
                <a:lnTo>
                  <a:pt x="199061" y="363950"/>
                </a:lnTo>
                <a:lnTo>
                  <a:pt x="208059" y="360501"/>
                </a:lnTo>
                <a:lnTo>
                  <a:pt x="217585" y="357404"/>
                </a:lnTo>
                <a:lnTo>
                  <a:pt x="221339" y="355528"/>
                </a:lnTo>
                <a:lnTo>
                  <a:pt x="225086" y="351789"/>
                </a:lnTo>
                <a:lnTo>
                  <a:pt x="225086" y="275070"/>
                </a:lnTo>
                <a:lnTo>
                  <a:pt x="223213" y="271325"/>
                </a:lnTo>
                <a:lnTo>
                  <a:pt x="219458" y="269456"/>
                </a:lnTo>
                <a:lnTo>
                  <a:pt x="215063" y="265918"/>
                </a:lnTo>
                <a:lnTo>
                  <a:pt x="205392" y="255187"/>
                </a:lnTo>
                <a:lnTo>
                  <a:pt x="195721" y="237088"/>
                </a:lnTo>
                <a:lnTo>
                  <a:pt x="191325" y="211443"/>
                </a:lnTo>
                <a:lnTo>
                  <a:pt x="191325" y="207705"/>
                </a:lnTo>
                <a:lnTo>
                  <a:pt x="187571" y="202090"/>
                </a:lnTo>
                <a:lnTo>
                  <a:pt x="181943" y="202090"/>
                </a:lnTo>
                <a:lnTo>
                  <a:pt x="180304" y="198026"/>
                </a:lnTo>
                <a:lnTo>
                  <a:pt x="178664" y="192032"/>
                </a:lnTo>
                <a:lnTo>
                  <a:pt x="177727" y="184987"/>
                </a:lnTo>
                <a:lnTo>
                  <a:pt x="178196" y="177764"/>
                </a:lnTo>
                <a:lnTo>
                  <a:pt x="178196" y="172149"/>
                </a:lnTo>
                <a:lnTo>
                  <a:pt x="180069" y="168411"/>
                </a:lnTo>
                <a:lnTo>
                  <a:pt x="187571" y="164666"/>
                </a:lnTo>
                <a:lnTo>
                  <a:pt x="191325" y="160921"/>
                </a:lnTo>
                <a:lnTo>
                  <a:pt x="191325" y="153437"/>
                </a:lnTo>
                <a:lnTo>
                  <a:pt x="189451" y="149698"/>
                </a:lnTo>
                <a:lnTo>
                  <a:pt x="187571" y="140339"/>
                </a:lnTo>
                <a:lnTo>
                  <a:pt x="182471" y="123617"/>
                </a:lnTo>
                <a:lnTo>
                  <a:pt x="177723" y="101982"/>
                </a:lnTo>
                <a:lnTo>
                  <a:pt x="176492" y="80345"/>
                </a:lnTo>
                <a:lnTo>
                  <a:pt x="181943" y="63620"/>
                </a:lnTo>
                <a:lnTo>
                  <a:pt x="185697" y="58006"/>
                </a:lnTo>
                <a:lnTo>
                  <a:pt x="191325" y="54267"/>
                </a:lnTo>
                <a:lnTo>
                  <a:pt x="206329" y="54267"/>
                </a:lnTo>
                <a:lnTo>
                  <a:pt x="211957" y="50522"/>
                </a:lnTo>
                <a:lnTo>
                  <a:pt x="211957" y="46777"/>
                </a:lnTo>
                <a:lnTo>
                  <a:pt x="219490" y="37188"/>
                </a:lnTo>
                <a:lnTo>
                  <a:pt x="235638" y="29002"/>
                </a:lnTo>
                <a:lnTo>
                  <a:pt x="259172" y="23624"/>
                </a:lnTo>
                <a:lnTo>
                  <a:pt x="288861" y="22457"/>
                </a:lnTo>
                <a:lnTo>
                  <a:pt x="370851" y="22457"/>
                </a:lnTo>
                <a:lnTo>
                  <a:pt x="355686" y="12862"/>
                </a:lnTo>
                <a:lnTo>
                  <a:pt x="324004" y="3712"/>
                </a:lnTo>
                <a:lnTo>
                  <a:pt x="290741" y="0"/>
                </a:lnTo>
                <a:close/>
              </a:path>
              <a:path w="540385" h="539114">
                <a:moveTo>
                  <a:pt x="370851" y="22457"/>
                </a:moveTo>
                <a:lnTo>
                  <a:pt x="288861" y="22457"/>
                </a:lnTo>
                <a:lnTo>
                  <a:pt x="320221" y="25906"/>
                </a:lnTo>
                <a:lnTo>
                  <a:pt x="345603" y="33214"/>
                </a:lnTo>
                <a:lnTo>
                  <a:pt x="363247" y="44031"/>
                </a:lnTo>
                <a:lnTo>
                  <a:pt x="371393" y="58006"/>
                </a:lnTo>
                <a:lnTo>
                  <a:pt x="371395" y="77947"/>
                </a:lnTo>
                <a:lnTo>
                  <a:pt x="367175" y="99642"/>
                </a:lnTo>
                <a:lnTo>
                  <a:pt x="360846" y="120635"/>
                </a:lnTo>
                <a:lnTo>
                  <a:pt x="354516" y="138470"/>
                </a:lnTo>
                <a:lnTo>
                  <a:pt x="350762" y="147823"/>
                </a:lnTo>
                <a:lnTo>
                  <a:pt x="348888" y="151568"/>
                </a:lnTo>
                <a:lnTo>
                  <a:pt x="348888" y="160921"/>
                </a:lnTo>
                <a:lnTo>
                  <a:pt x="350762" y="164666"/>
                </a:lnTo>
                <a:lnTo>
                  <a:pt x="358264" y="168411"/>
                </a:lnTo>
                <a:lnTo>
                  <a:pt x="360144" y="172149"/>
                </a:lnTo>
                <a:lnTo>
                  <a:pt x="360144" y="177764"/>
                </a:lnTo>
                <a:lnTo>
                  <a:pt x="360611" y="184987"/>
                </a:lnTo>
                <a:lnTo>
                  <a:pt x="359672" y="192032"/>
                </a:lnTo>
                <a:lnTo>
                  <a:pt x="358030" y="198026"/>
                </a:lnTo>
                <a:lnTo>
                  <a:pt x="356390" y="202090"/>
                </a:lnTo>
                <a:lnTo>
                  <a:pt x="352636" y="202090"/>
                </a:lnTo>
                <a:lnTo>
                  <a:pt x="348888" y="207705"/>
                </a:lnTo>
                <a:lnTo>
                  <a:pt x="348888" y="211443"/>
                </a:lnTo>
                <a:lnTo>
                  <a:pt x="344462" y="237088"/>
                </a:lnTo>
                <a:lnTo>
                  <a:pt x="334584" y="255187"/>
                </a:lnTo>
                <a:lnTo>
                  <a:pt x="324355" y="265918"/>
                </a:lnTo>
                <a:lnTo>
                  <a:pt x="318874" y="269456"/>
                </a:lnTo>
                <a:lnTo>
                  <a:pt x="317001" y="271326"/>
                </a:lnTo>
                <a:lnTo>
                  <a:pt x="315120" y="275071"/>
                </a:lnTo>
                <a:lnTo>
                  <a:pt x="315120" y="351789"/>
                </a:lnTo>
                <a:lnTo>
                  <a:pt x="317001" y="355528"/>
                </a:lnTo>
                <a:lnTo>
                  <a:pt x="322629" y="357404"/>
                </a:lnTo>
                <a:lnTo>
                  <a:pt x="331067" y="360501"/>
                </a:lnTo>
                <a:lnTo>
                  <a:pt x="347948" y="367401"/>
                </a:lnTo>
                <a:lnTo>
                  <a:pt x="404984" y="388451"/>
                </a:lnTo>
                <a:lnTo>
                  <a:pt x="446895" y="406052"/>
                </a:lnTo>
                <a:lnTo>
                  <a:pt x="495195" y="441606"/>
                </a:lnTo>
                <a:lnTo>
                  <a:pt x="510434" y="484644"/>
                </a:lnTo>
                <a:lnTo>
                  <a:pt x="515826" y="516454"/>
                </a:lnTo>
                <a:lnTo>
                  <a:pt x="539267" y="516454"/>
                </a:lnTo>
                <a:lnTo>
                  <a:pt x="529134" y="466632"/>
                </a:lnTo>
                <a:lnTo>
                  <a:pt x="496043" y="409121"/>
                </a:lnTo>
                <a:lnTo>
                  <a:pt x="463072" y="388977"/>
                </a:lnTo>
                <a:lnTo>
                  <a:pt x="418494" y="369885"/>
                </a:lnTo>
                <a:lnTo>
                  <a:pt x="363891" y="349914"/>
                </a:lnTo>
                <a:lnTo>
                  <a:pt x="357942" y="347109"/>
                </a:lnTo>
                <a:lnTo>
                  <a:pt x="351464" y="344302"/>
                </a:lnTo>
                <a:lnTo>
                  <a:pt x="344636" y="341496"/>
                </a:lnTo>
                <a:lnTo>
                  <a:pt x="337632" y="338691"/>
                </a:lnTo>
                <a:lnTo>
                  <a:pt x="337632" y="284424"/>
                </a:lnTo>
                <a:lnTo>
                  <a:pt x="346336" y="276033"/>
                </a:lnTo>
                <a:lnTo>
                  <a:pt x="356623" y="262203"/>
                </a:lnTo>
                <a:lnTo>
                  <a:pt x="365855" y="243111"/>
                </a:lnTo>
                <a:lnTo>
                  <a:pt x="371393" y="218933"/>
                </a:lnTo>
                <a:lnTo>
                  <a:pt x="375147" y="215188"/>
                </a:lnTo>
                <a:lnTo>
                  <a:pt x="378901" y="207705"/>
                </a:lnTo>
                <a:lnTo>
                  <a:pt x="382649" y="198345"/>
                </a:lnTo>
                <a:lnTo>
                  <a:pt x="384350" y="185513"/>
                </a:lnTo>
                <a:lnTo>
                  <a:pt x="383588" y="172854"/>
                </a:lnTo>
                <a:lnTo>
                  <a:pt x="380012" y="161246"/>
                </a:lnTo>
                <a:lnTo>
                  <a:pt x="373273" y="151568"/>
                </a:lnTo>
                <a:lnTo>
                  <a:pt x="373273" y="147823"/>
                </a:lnTo>
                <a:lnTo>
                  <a:pt x="375147" y="145953"/>
                </a:lnTo>
                <a:lnTo>
                  <a:pt x="382034" y="127125"/>
                </a:lnTo>
                <a:lnTo>
                  <a:pt x="389450" y="103383"/>
                </a:lnTo>
                <a:lnTo>
                  <a:pt x="394325" y="77947"/>
                </a:lnTo>
                <a:lnTo>
                  <a:pt x="394284" y="71516"/>
                </a:lnTo>
                <a:lnTo>
                  <a:pt x="393905" y="52392"/>
                </a:lnTo>
                <a:lnTo>
                  <a:pt x="380687" y="28680"/>
                </a:lnTo>
                <a:lnTo>
                  <a:pt x="370851" y="224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5478"/>
            <a:ext cx="55854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Digital Grid </a:t>
            </a:r>
            <a:r>
              <a:rPr sz="2000" dirty="0"/>
              <a:t>– </a:t>
            </a:r>
            <a:r>
              <a:rPr sz="2000" spc="-5" dirty="0"/>
              <a:t>Asset </a:t>
            </a:r>
            <a:r>
              <a:rPr sz="2000" dirty="0"/>
              <a:t>Management </a:t>
            </a:r>
            <a:r>
              <a:rPr sz="2000" spc="-5" dirty="0"/>
              <a:t>Demo</a:t>
            </a:r>
            <a:r>
              <a:rPr sz="2000" dirty="0"/>
              <a:t> </a:t>
            </a:r>
            <a:r>
              <a:rPr sz="2000" spc="-5" dirty="0"/>
              <a:t>scenarios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343001" y="795020"/>
            <a:ext cx="5581650" cy="4230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Scenario </a:t>
            </a:r>
            <a:r>
              <a:rPr sz="1400" b="1" i="1" dirty="0">
                <a:solidFill>
                  <a:srgbClr val="A0B6E2"/>
                </a:solidFill>
                <a:latin typeface="Segoe UI"/>
                <a:cs typeface="Segoe UI"/>
              </a:rPr>
              <a:t>4 – Distribution </a:t>
            </a:r>
            <a:r>
              <a:rPr sz="1400" b="1" i="1" spc="-10" dirty="0">
                <a:solidFill>
                  <a:srgbClr val="A0B6E2"/>
                </a:solidFill>
                <a:latin typeface="Segoe UI"/>
                <a:cs typeface="Segoe UI"/>
              </a:rPr>
              <a:t>Asset </a:t>
            </a: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Health </a:t>
            </a:r>
            <a:r>
              <a:rPr sz="1400" b="1" i="1" dirty="0">
                <a:solidFill>
                  <a:srgbClr val="A0B6E2"/>
                </a:solidFill>
                <a:latin typeface="Segoe UI"/>
                <a:cs typeface="Segoe UI"/>
              </a:rPr>
              <a:t>URD</a:t>
            </a:r>
            <a:r>
              <a:rPr sz="1400" b="1" i="1" spc="-25" dirty="0">
                <a:solidFill>
                  <a:srgbClr val="A0B6E2"/>
                </a:solidFill>
                <a:latin typeface="Segoe UI"/>
                <a:cs typeface="Segoe UI"/>
              </a:rPr>
              <a:t> </a:t>
            </a:r>
            <a:r>
              <a:rPr sz="1400" b="1" i="1" spc="-10" dirty="0">
                <a:solidFill>
                  <a:srgbClr val="A0B6E2"/>
                </a:solidFill>
                <a:latin typeface="Segoe UI"/>
                <a:cs typeface="Segoe UI"/>
              </a:rPr>
              <a:t>Loops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engineer reviews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asset health calculations for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endParaRPr sz="14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URD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loops in their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area</a:t>
            </a:r>
            <a:endParaRPr sz="1400">
              <a:latin typeface="Segoe UI"/>
              <a:cs typeface="Segoe UI"/>
            </a:endParaRPr>
          </a:p>
          <a:p>
            <a:pPr marL="299085" marR="231140" indent="-287020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Filters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sorts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list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highest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risk loops and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starts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investigations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using the 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risk,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outage, work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order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associated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meter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single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loop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reviews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data for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LoF,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severity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11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single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reviews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timeseries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endParaRPr sz="14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derived 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meters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associated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transformer.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Reviews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endParaRPr sz="14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Load,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Voltage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patterns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KVA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Above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&amp;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KVA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Above</a:t>
            </a:r>
            <a:r>
              <a:rPr sz="1400" spc="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Hours.</a:t>
            </a:r>
            <a:endParaRPr sz="1400">
              <a:latin typeface="Segoe UI"/>
              <a:cs typeface="Segoe UI"/>
            </a:endParaRPr>
          </a:p>
          <a:p>
            <a:pPr marL="299085" marR="216535" indent="-287020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determining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potential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system, uses 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load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modelling algorithm built into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system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give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view on peak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loads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that transformer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5 years</a:t>
            </a:r>
            <a:r>
              <a:rPr sz="14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time.</a:t>
            </a:r>
            <a:endParaRPr sz="1400">
              <a:latin typeface="Segoe UI"/>
              <a:cs typeface="Segoe UI"/>
            </a:endParaRPr>
          </a:p>
          <a:p>
            <a:pPr marL="299085" marR="5080" indent="-287020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Following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decision 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made that this Loop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scheduled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an inspection 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remediation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plan put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place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upgrade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transformers on the loop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higher capacity  following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analysis.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1888" y="476250"/>
            <a:ext cx="10421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ACCENTURE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DIGITAL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GRID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DEMO: </a:t>
            </a:r>
            <a:r>
              <a:rPr sz="2400" b="1" spc="-50" dirty="0">
                <a:latin typeface="Arial"/>
                <a:cs typeface="Arial"/>
              </a:rPr>
              <a:t>WHAT </a:t>
            </a:r>
            <a:r>
              <a:rPr sz="2400" b="1" dirty="0">
                <a:latin typeface="Arial"/>
                <a:cs typeface="Arial"/>
              </a:rPr>
              <a:t>WE WILL </a:t>
            </a:r>
            <a:r>
              <a:rPr sz="2400" b="1" spc="-5" dirty="0">
                <a:latin typeface="Arial"/>
                <a:cs typeface="Arial"/>
              </a:rPr>
              <a:t>SHOW </a:t>
            </a:r>
            <a:r>
              <a:rPr sz="2400" b="1" dirty="0">
                <a:latin typeface="Arial"/>
                <a:cs typeface="Arial"/>
              </a:rPr>
              <a:t>YOU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60" dirty="0">
                <a:latin typeface="Arial"/>
                <a:cs typeface="Arial"/>
              </a:rPr>
              <a:t>TODAY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405" y="1152524"/>
            <a:ext cx="9538970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0" marR="5080" indent="-2585085">
              <a:lnSpc>
                <a:spcPct val="11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800" b="1" dirty="0">
                <a:solidFill>
                  <a:srgbClr val="FFB500"/>
                </a:solidFill>
                <a:latin typeface="Arial"/>
                <a:cs typeface="Arial"/>
              </a:rPr>
              <a:t>highly </a:t>
            </a:r>
            <a:r>
              <a:rPr sz="1800" b="1" spc="-10" dirty="0">
                <a:solidFill>
                  <a:srgbClr val="FFB500"/>
                </a:solidFill>
                <a:latin typeface="Arial"/>
                <a:cs typeface="Arial"/>
              </a:rPr>
              <a:t>visual </a:t>
            </a:r>
            <a:r>
              <a:rPr sz="1800" b="1" spc="-5" dirty="0">
                <a:solidFill>
                  <a:srgbClr val="FFB500"/>
                </a:solidFill>
                <a:latin typeface="Arial"/>
                <a:cs typeface="Arial"/>
              </a:rPr>
              <a:t>analytics </a:t>
            </a:r>
            <a:r>
              <a:rPr sz="1800" b="1" dirty="0">
                <a:solidFill>
                  <a:srgbClr val="FFB500"/>
                </a:solidFill>
                <a:latin typeface="Arial"/>
                <a:cs typeface="Arial"/>
              </a:rPr>
              <a:t>platform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800" b="1" spc="-5" dirty="0">
                <a:solidFill>
                  <a:srgbClr val="FFB500"/>
                </a:solidFill>
                <a:latin typeface="Arial"/>
                <a:cs typeface="Arial"/>
              </a:rPr>
              <a:t>aggregates </a:t>
            </a:r>
            <a:r>
              <a:rPr sz="1800" b="1" dirty="0">
                <a:solidFill>
                  <a:srgbClr val="FFB500"/>
                </a:solidFill>
                <a:latin typeface="Arial"/>
                <a:cs typeface="Arial"/>
              </a:rPr>
              <a:t>and </a:t>
            </a:r>
            <a:r>
              <a:rPr sz="1800" b="1" spc="-5" dirty="0">
                <a:solidFill>
                  <a:srgbClr val="FFB500"/>
                </a:solidFill>
                <a:latin typeface="Arial"/>
                <a:cs typeface="Arial"/>
              </a:rPr>
              <a:t>filters </a:t>
            </a:r>
            <a:r>
              <a:rPr sz="1800" b="1" dirty="0">
                <a:solidFill>
                  <a:srgbClr val="FFB500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multiple sources to  provide </a:t>
            </a:r>
            <a:r>
              <a:rPr sz="1800" b="1" dirty="0">
                <a:solidFill>
                  <a:srgbClr val="FFB500"/>
                </a:solidFill>
                <a:latin typeface="Arial"/>
                <a:cs typeface="Arial"/>
              </a:rPr>
              <a:t>insights and </a:t>
            </a:r>
            <a:r>
              <a:rPr sz="1800" b="1" spc="-5" dirty="0">
                <a:solidFill>
                  <a:srgbClr val="FFB500"/>
                </a:solidFill>
                <a:latin typeface="Arial"/>
                <a:cs typeface="Arial"/>
              </a:rPr>
              <a:t>clear calls </a:t>
            </a:r>
            <a:r>
              <a:rPr sz="1800" b="1" dirty="0">
                <a:solidFill>
                  <a:srgbClr val="FFB500"/>
                </a:solidFill>
                <a:latin typeface="Arial"/>
                <a:cs typeface="Arial"/>
              </a:rPr>
              <a:t>to</a:t>
            </a:r>
            <a:r>
              <a:rPr sz="1800" b="1" spc="1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B500"/>
                </a:solidFill>
                <a:latin typeface="Arial"/>
                <a:cs typeface="Arial"/>
              </a:rPr>
              <a:t>action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217" y="3626358"/>
            <a:ext cx="1882775" cy="5892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065" marR="5080" indent="1270" algn="ctr">
              <a:lnSpc>
                <a:spcPts val="1080"/>
              </a:lnSpc>
              <a:spcBef>
                <a:spcPts val="229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SUBSTATION 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ASSET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HEALTH 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VIEW </a:t>
            </a:r>
            <a:r>
              <a:rPr sz="1000" b="1" dirty="0">
                <a:solidFill>
                  <a:srgbClr val="FFB500"/>
                </a:solidFill>
                <a:latin typeface="Arial"/>
                <a:cs typeface="Arial"/>
              </a:rPr>
              <a:t>THE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CONDITION OF  TRANSFORMERS &amp;  </a:t>
            </a:r>
            <a:r>
              <a:rPr sz="1000" b="1" spc="-10" dirty="0">
                <a:solidFill>
                  <a:srgbClr val="FFB500"/>
                </a:solidFill>
                <a:latin typeface="Arial"/>
                <a:cs typeface="Arial"/>
              </a:rPr>
              <a:t>BREAKERS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IN A</a:t>
            </a:r>
            <a:r>
              <a:rPr sz="1000" b="1" spc="-1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SUBSTATION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9531" y="2866953"/>
            <a:ext cx="360680" cy="387350"/>
          </a:xfrm>
          <a:custGeom>
            <a:avLst/>
            <a:gdLst/>
            <a:ahLst/>
            <a:cxnLst/>
            <a:rect l="l" t="t" r="r" b="b"/>
            <a:pathLst>
              <a:path w="360680" h="387350">
                <a:moveTo>
                  <a:pt x="272172" y="0"/>
                </a:moveTo>
                <a:lnTo>
                  <a:pt x="207181" y="10647"/>
                </a:lnTo>
                <a:lnTo>
                  <a:pt x="159950" y="59731"/>
                </a:lnTo>
                <a:lnTo>
                  <a:pt x="148138" y="126217"/>
                </a:lnTo>
                <a:lnTo>
                  <a:pt x="156550" y="159974"/>
                </a:lnTo>
                <a:lnTo>
                  <a:pt x="11454" y="317315"/>
                </a:lnTo>
                <a:lnTo>
                  <a:pt x="6443" y="323727"/>
                </a:lnTo>
                <a:lnTo>
                  <a:pt x="2863" y="330652"/>
                </a:lnTo>
                <a:lnTo>
                  <a:pt x="715" y="338092"/>
                </a:lnTo>
                <a:lnTo>
                  <a:pt x="0" y="346046"/>
                </a:lnTo>
                <a:lnTo>
                  <a:pt x="696" y="354190"/>
                </a:lnTo>
                <a:lnTo>
                  <a:pt x="30585" y="386322"/>
                </a:lnTo>
                <a:lnTo>
                  <a:pt x="38181" y="387091"/>
                </a:lnTo>
                <a:lnTo>
                  <a:pt x="45581" y="386322"/>
                </a:lnTo>
                <a:lnTo>
                  <a:pt x="52502" y="384013"/>
                </a:lnTo>
                <a:lnTo>
                  <a:pt x="58946" y="380165"/>
                </a:lnTo>
                <a:lnTo>
                  <a:pt x="64913" y="374777"/>
                </a:lnTo>
                <a:lnTo>
                  <a:pt x="68764" y="370673"/>
                </a:lnTo>
                <a:lnTo>
                  <a:pt x="31819" y="370673"/>
                </a:lnTo>
                <a:lnTo>
                  <a:pt x="25455" y="367936"/>
                </a:lnTo>
                <a:lnTo>
                  <a:pt x="21636" y="363832"/>
                </a:lnTo>
                <a:lnTo>
                  <a:pt x="17818" y="358359"/>
                </a:lnTo>
                <a:lnTo>
                  <a:pt x="15273" y="352885"/>
                </a:lnTo>
                <a:lnTo>
                  <a:pt x="15273" y="339203"/>
                </a:lnTo>
                <a:lnTo>
                  <a:pt x="17818" y="333731"/>
                </a:lnTo>
                <a:lnTo>
                  <a:pt x="21636" y="328259"/>
                </a:lnTo>
                <a:lnTo>
                  <a:pt x="174368" y="165446"/>
                </a:lnTo>
                <a:lnTo>
                  <a:pt x="174368" y="161341"/>
                </a:lnTo>
                <a:lnTo>
                  <a:pt x="173096" y="158603"/>
                </a:lnTo>
                <a:lnTo>
                  <a:pt x="164227" y="128717"/>
                </a:lnTo>
                <a:lnTo>
                  <a:pt x="164187" y="98062"/>
                </a:lnTo>
                <a:lnTo>
                  <a:pt x="172738" y="68944"/>
                </a:lnTo>
                <a:lnTo>
                  <a:pt x="204100" y="31105"/>
                </a:lnTo>
                <a:lnTo>
                  <a:pt x="255825" y="14944"/>
                </a:lnTo>
                <a:lnTo>
                  <a:pt x="308007" y="14944"/>
                </a:lnTo>
                <a:lnTo>
                  <a:pt x="306736" y="12210"/>
                </a:lnTo>
                <a:lnTo>
                  <a:pt x="304189" y="10839"/>
                </a:lnTo>
                <a:lnTo>
                  <a:pt x="272172" y="0"/>
                </a:lnTo>
                <a:close/>
              </a:path>
              <a:path w="360680" h="387350">
                <a:moveTo>
                  <a:pt x="210004" y="199649"/>
                </a:moveTo>
                <a:lnTo>
                  <a:pt x="206185" y="199649"/>
                </a:lnTo>
                <a:lnTo>
                  <a:pt x="49637" y="367936"/>
                </a:lnTo>
                <a:lnTo>
                  <a:pt x="43271" y="370673"/>
                </a:lnTo>
                <a:lnTo>
                  <a:pt x="68764" y="370673"/>
                </a:lnTo>
                <a:lnTo>
                  <a:pt x="211280" y="218803"/>
                </a:lnTo>
                <a:lnTo>
                  <a:pt x="294148" y="218803"/>
                </a:lnTo>
                <a:lnTo>
                  <a:pt x="303812" y="215148"/>
                </a:lnTo>
                <a:lnTo>
                  <a:pt x="309419" y="210596"/>
                </a:lnTo>
                <a:lnTo>
                  <a:pt x="268870" y="210596"/>
                </a:lnTo>
                <a:lnTo>
                  <a:pt x="240352" y="210552"/>
                </a:lnTo>
                <a:lnTo>
                  <a:pt x="212551" y="201016"/>
                </a:lnTo>
                <a:lnTo>
                  <a:pt x="210004" y="199649"/>
                </a:lnTo>
                <a:close/>
              </a:path>
              <a:path w="360680" h="387350">
                <a:moveTo>
                  <a:pt x="294148" y="218803"/>
                </a:moveTo>
                <a:lnTo>
                  <a:pt x="211280" y="218803"/>
                </a:lnTo>
                <a:lnTo>
                  <a:pt x="242124" y="227846"/>
                </a:lnTo>
                <a:lnTo>
                  <a:pt x="273803" y="226499"/>
                </a:lnTo>
                <a:lnTo>
                  <a:pt x="294148" y="218803"/>
                </a:lnTo>
                <a:close/>
              </a:path>
              <a:path w="360680" h="387350">
                <a:moveTo>
                  <a:pt x="355243" y="79249"/>
                </a:moveTo>
                <a:lnTo>
                  <a:pt x="339829" y="79249"/>
                </a:lnTo>
                <a:lnTo>
                  <a:pt x="345594" y="106656"/>
                </a:lnTo>
                <a:lnTo>
                  <a:pt x="343964" y="134320"/>
                </a:lnTo>
                <a:lnTo>
                  <a:pt x="335174" y="160444"/>
                </a:lnTo>
                <a:lnTo>
                  <a:pt x="319464" y="183233"/>
                </a:lnTo>
                <a:lnTo>
                  <a:pt x="295956" y="201404"/>
                </a:lnTo>
                <a:lnTo>
                  <a:pt x="268870" y="210596"/>
                </a:lnTo>
                <a:lnTo>
                  <a:pt x="309419" y="210596"/>
                </a:lnTo>
                <a:lnTo>
                  <a:pt x="329644" y="194177"/>
                </a:lnTo>
                <a:lnTo>
                  <a:pt x="349651" y="164590"/>
                </a:lnTo>
                <a:lnTo>
                  <a:pt x="359874" y="130898"/>
                </a:lnTo>
                <a:lnTo>
                  <a:pt x="360073" y="95668"/>
                </a:lnTo>
                <a:lnTo>
                  <a:pt x="355243" y="79249"/>
                </a:lnTo>
                <a:close/>
              </a:path>
              <a:path w="360680" h="387350">
                <a:moveTo>
                  <a:pt x="308007" y="14944"/>
                </a:moveTo>
                <a:lnTo>
                  <a:pt x="255825" y="14944"/>
                </a:lnTo>
                <a:lnTo>
                  <a:pt x="263660" y="15221"/>
                </a:lnTo>
                <a:lnTo>
                  <a:pt x="271734" y="16140"/>
                </a:lnTo>
                <a:lnTo>
                  <a:pt x="279807" y="17829"/>
                </a:lnTo>
                <a:lnTo>
                  <a:pt x="287642" y="20416"/>
                </a:lnTo>
                <a:lnTo>
                  <a:pt x="245644" y="66934"/>
                </a:lnTo>
                <a:lnTo>
                  <a:pt x="244369" y="68305"/>
                </a:lnTo>
                <a:lnTo>
                  <a:pt x="244369" y="123033"/>
                </a:lnTo>
                <a:lnTo>
                  <a:pt x="246916" y="127134"/>
                </a:lnTo>
                <a:lnTo>
                  <a:pt x="294008" y="127134"/>
                </a:lnTo>
                <a:lnTo>
                  <a:pt x="296551" y="125767"/>
                </a:lnTo>
                <a:lnTo>
                  <a:pt x="310552" y="110718"/>
                </a:lnTo>
                <a:lnTo>
                  <a:pt x="259644" y="110718"/>
                </a:lnTo>
                <a:lnTo>
                  <a:pt x="259644" y="76511"/>
                </a:lnTo>
                <a:lnTo>
                  <a:pt x="306736" y="24521"/>
                </a:lnTo>
                <a:lnTo>
                  <a:pt x="309279" y="19049"/>
                </a:lnTo>
                <a:lnTo>
                  <a:pt x="308007" y="16311"/>
                </a:lnTo>
                <a:lnTo>
                  <a:pt x="308007" y="14944"/>
                </a:lnTo>
                <a:close/>
              </a:path>
              <a:path w="360680" h="387350">
                <a:moveTo>
                  <a:pt x="343644" y="55990"/>
                </a:moveTo>
                <a:lnTo>
                  <a:pt x="341101" y="55990"/>
                </a:lnTo>
                <a:lnTo>
                  <a:pt x="338553" y="57357"/>
                </a:lnTo>
                <a:lnTo>
                  <a:pt x="288918" y="110718"/>
                </a:lnTo>
                <a:lnTo>
                  <a:pt x="310552" y="110718"/>
                </a:lnTo>
                <a:lnTo>
                  <a:pt x="339829" y="79249"/>
                </a:lnTo>
                <a:lnTo>
                  <a:pt x="355243" y="79249"/>
                </a:lnTo>
                <a:lnTo>
                  <a:pt x="350010" y="61462"/>
                </a:lnTo>
                <a:lnTo>
                  <a:pt x="348738" y="58728"/>
                </a:lnTo>
                <a:lnTo>
                  <a:pt x="343644" y="55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1876" y="2104644"/>
            <a:ext cx="1917700" cy="256540"/>
          </a:xfrm>
          <a:prstGeom prst="rect">
            <a:avLst/>
          </a:prstGeom>
          <a:solidFill>
            <a:srgbClr val="5A5858">
              <a:alpha val="56077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574675">
              <a:lnSpc>
                <a:spcPct val="100000"/>
              </a:lnSpc>
              <a:spcBef>
                <a:spcPts val="380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SCENARIO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1876" y="4469891"/>
            <a:ext cx="1917700" cy="661670"/>
          </a:xfrm>
          <a:custGeom>
            <a:avLst/>
            <a:gdLst/>
            <a:ahLst/>
            <a:cxnLst/>
            <a:rect l="l" t="t" r="r" b="b"/>
            <a:pathLst>
              <a:path w="1917700" h="661670">
                <a:moveTo>
                  <a:pt x="0" y="661416"/>
                </a:moveTo>
                <a:lnTo>
                  <a:pt x="1917192" y="661416"/>
                </a:lnTo>
                <a:lnTo>
                  <a:pt x="1917192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5A5858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1876" y="4594605"/>
            <a:ext cx="19177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Tom</a:t>
            </a:r>
            <a:endParaRPr sz="1000">
              <a:latin typeface="Arial"/>
              <a:cs typeface="Arial"/>
            </a:endParaRPr>
          </a:p>
          <a:p>
            <a:pPr marL="587375">
              <a:lnSpc>
                <a:spcPct val="100000"/>
              </a:lnSpc>
            </a:pPr>
            <a:r>
              <a:rPr sz="1000" b="1" i="1" spc="-5" dirty="0">
                <a:solidFill>
                  <a:srgbClr val="FFFFFF"/>
                </a:solidFill>
                <a:latin typeface="Arial"/>
                <a:cs typeface="Arial"/>
              </a:rPr>
              <a:t>Substation</a:t>
            </a:r>
            <a:r>
              <a:rPr sz="1000" b="1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i="1" spc="-10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790" y="4560448"/>
            <a:ext cx="368300" cy="393065"/>
          </a:xfrm>
          <a:custGeom>
            <a:avLst/>
            <a:gdLst/>
            <a:ahLst/>
            <a:cxnLst/>
            <a:rect l="l" t="t" r="r" b="b"/>
            <a:pathLst>
              <a:path w="368300" h="393064">
                <a:moveTo>
                  <a:pt x="197982" y="0"/>
                </a:moveTo>
                <a:lnTo>
                  <a:pt x="178283" y="1150"/>
                </a:lnTo>
                <a:lnTo>
                  <a:pt x="159183" y="5111"/>
                </a:lnTo>
                <a:lnTo>
                  <a:pt x="143196" y="12650"/>
                </a:lnTo>
                <a:lnTo>
                  <a:pt x="132836" y="24535"/>
                </a:lnTo>
                <a:lnTo>
                  <a:pt x="122619" y="24535"/>
                </a:lnTo>
                <a:lnTo>
                  <a:pt x="116235" y="28625"/>
                </a:lnTo>
                <a:lnTo>
                  <a:pt x="111122" y="35443"/>
                </a:lnTo>
                <a:lnTo>
                  <a:pt x="105215" y="52099"/>
                </a:lnTo>
                <a:lnTo>
                  <a:pt x="105057" y="71566"/>
                </a:lnTo>
                <a:lnTo>
                  <a:pt x="108251" y="91033"/>
                </a:lnTo>
                <a:lnTo>
                  <a:pt x="112402" y="107689"/>
                </a:lnTo>
                <a:lnTo>
                  <a:pt x="112402" y="109055"/>
                </a:lnTo>
                <a:lnTo>
                  <a:pt x="113678" y="109055"/>
                </a:lnTo>
                <a:lnTo>
                  <a:pt x="113678" y="110417"/>
                </a:lnTo>
                <a:lnTo>
                  <a:pt x="109088" y="117468"/>
                </a:lnTo>
                <a:lnTo>
                  <a:pt x="106653" y="125924"/>
                </a:lnTo>
                <a:lnTo>
                  <a:pt x="114954" y="159493"/>
                </a:lnTo>
                <a:lnTo>
                  <a:pt x="118010" y="177106"/>
                </a:lnTo>
                <a:lnTo>
                  <a:pt x="124057" y="191015"/>
                </a:lnTo>
                <a:lnTo>
                  <a:pt x="131302" y="201090"/>
                </a:lnTo>
                <a:lnTo>
                  <a:pt x="137949" y="207202"/>
                </a:lnTo>
                <a:lnTo>
                  <a:pt x="137949" y="246736"/>
                </a:lnTo>
                <a:lnTo>
                  <a:pt x="118787" y="254912"/>
                </a:lnTo>
                <a:lnTo>
                  <a:pt x="81607" y="269461"/>
                </a:lnTo>
                <a:lnTo>
                  <a:pt x="51251" y="283370"/>
                </a:lnTo>
                <a:lnTo>
                  <a:pt x="15327" y="314892"/>
                </a:lnTo>
                <a:lnTo>
                  <a:pt x="1915" y="361923"/>
                </a:lnTo>
                <a:lnTo>
                  <a:pt x="0" y="384415"/>
                </a:lnTo>
                <a:lnTo>
                  <a:pt x="0" y="388505"/>
                </a:lnTo>
                <a:lnTo>
                  <a:pt x="2554" y="392595"/>
                </a:lnTo>
                <a:lnTo>
                  <a:pt x="364028" y="392595"/>
                </a:lnTo>
                <a:lnTo>
                  <a:pt x="367860" y="388505"/>
                </a:lnTo>
                <a:lnTo>
                  <a:pt x="367860" y="384415"/>
                </a:lnTo>
                <a:lnTo>
                  <a:pt x="367421" y="377770"/>
                </a:lnTo>
                <a:lnTo>
                  <a:pt x="367217" y="376236"/>
                </a:lnTo>
                <a:lnTo>
                  <a:pt x="15327" y="376236"/>
                </a:lnTo>
                <a:lnTo>
                  <a:pt x="16624" y="366183"/>
                </a:lnTo>
                <a:lnTo>
                  <a:pt x="29377" y="321710"/>
                </a:lnTo>
                <a:lnTo>
                  <a:pt x="62747" y="295808"/>
                </a:lnTo>
                <a:lnTo>
                  <a:pt x="129664" y="267651"/>
                </a:lnTo>
                <a:lnTo>
                  <a:pt x="135552" y="265138"/>
                </a:lnTo>
                <a:lnTo>
                  <a:pt x="141679" y="262625"/>
                </a:lnTo>
                <a:lnTo>
                  <a:pt x="148165" y="260368"/>
                </a:lnTo>
                <a:lnTo>
                  <a:pt x="150722" y="259002"/>
                </a:lnTo>
                <a:lnTo>
                  <a:pt x="153274" y="256278"/>
                </a:lnTo>
                <a:lnTo>
                  <a:pt x="153274" y="200389"/>
                </a:lnTo>
                <a:lnTo>
                  <a:pt x="151998" y="197661"/>
                </a:lnTo>
                <a:lnTo>
                  <a:pt x="149441" y="196299"/>
                </a:lnTo>
                <a:lnTo>
                  <a:pt x="146448" y="193721"/>
                </a:lnTo>
                <a:lnTo>
                  <a:pt x="139863" y="185904"/>
                </a:lnTo>
                <a:lnTo>
                  <a:pt x="133277" y="172718"/>
                </a:lnTo>
                <a:lnTo>
                  <a:pt x="130284" y="154036"/>
                </a:lnTo>
                <a:lnTo>
                  <a:pt x="130284" y="151313"/>
                </a:lnTo>
                <a:lnTo>
                  <a:pt x="127728" y="147223"/>
                </a:lnTo>
                <a:lnTo>
                  <a:pt x="123895" y="147223"/>
                </a:lnTo>
                <a:lnTo>
                  <a:pt x="122619" y="144495"/>
                </a:lnTo>
                <a:lnTo>
                  <a:pt x="120067" y="136319"/>
                </a:lnTo>
                <a:lnTo>
                  <a:pt x="121343" y="129501"/>
                </a:lnTo>
                <a:lnTo>
                  <a:pt x="121343" y="125411"/>
                </a:lnTo>
                <a:lnTo>
                  <a:pt x="122619" y="122687"/>
                </a:lnTo>
                <a:lnTo>
                  <a:pt x="127728" y="119959"/>
                </a:lnTo>
                <a:lnTo>
                  <a:pt x="130284" y="117231"/>
                </a:lnTo>
                <a:lnTo>
                  <a:pt x="130284" y="111779"/>
                </a:lnTo>
                <a:lnTo>
                  <a:pt x="129008" y="109055"/>
                </a:lnTo>
                <a:lnTo>
                  <a:pt x="127728" y="102237"/>
                </a:lnTo>
                <a:lnTo>
                  <a:pt x="124255" y="90055"/>
                </a:lnTo>
                <a:lnTo>
                  <a:pt x="121021" y="74294"/>
                </a:lnTo>
                <a:lnTo>
                  <a:pt x="120183" y="58532"/>
                </a:lnTo>
                <a:lnTo>
                  <a:pt x="123895" y="46347"/>
                </a:lnTo>
                <a:lnTo>
                  <a:pt x="126452" y="42257"/>
                </a:lnTo>
                <a:lnTo>
                  <a:pt x="130284" y="39534"/>
                </a:lnTo>
                <a:lnTo>
                  <a:pt x="140501" y="39534"/>
                </a:lnTo>
                <a:lnTo>
                  <a:pt x="144333" y="36805"/>
                </a:lnTo>
                <a:lnTo>
                  <a:pt x="196701" y="16360"/>
                </a:lnTo>
                <a:lnTo>
                  <a:pt x="252533" y="16360"/>
                </a:lnTo>
                <a:lnTo>
                  <a:pt x="242207" y="9370"/>
                </a:lnTo>
                <a:lnTo>
                  <a:pt x="220632" y="2704"/>
                </a:lnTo>
                <a:lnTo>
                  <a:pt x="197982" y="0"/>
                </a:lnTo>
                <a:close/>
              </a:path>
              <a:path w="368300" h="393064">
                <a:moveTo>
                  <a:pt x="252533" y="16360"/>
                </a:moveTo>
                <a:lnTo>
                  <a:pt x="196701" y="16360"/>
                </a:lnTo>
                <a:lnTo>
                  <a:pt x="218056" y="18872"/>
                </a:lnTo>
                <a:lnTo>
                  <a:pt x="235340" y="24196"/>
                </a:lnTo>
                <a:lnTo>
                  <a:pt x="247355" y="32077"/>
                </a:lnTo>
                <a:lnTo>
                  <a:pt x="252902" y="42257"/>
                </a:lnTo>
                <a:lnTo>
                  <a:pt x="252903" y="56784"/>
                </a:lnTo>
                <a:lnTo>
                  <a:pt x="250030" y="72589"/>
                </a:lnTo>
                <a:lnTo>
                  <a:pt x="245720" y="87883"/>
                </a:lnTo>
                <a:lnTo>
                  <a:pt x="241410" y="100875"/>
                </a:lnTo>
                <a:lnTo>
                  <a:pt x="238853" y="107689"/>
                </a:lnTo>
                <a:lnTo>
                  <a:pt x="237577" y="110417"/>
                </a:lnTo>
                <a:lnTo>
                  <a:pt x="237688" y="117468"/>
                </a:lnTo>
                <a:lnTo>
                  <a:pt x="238853" y="119959"/>
                </a:lnTo>
                <a:lnTo>
                  <a:pt x="243962" y="122687"/>
                </a:lnTo>
                <a:lnTo>
                  <a:pt x="245242" y="125411"/>
                </a:lnTo>
                <a:lnTo>
                  <a:pt x="245242" y="129501"/>
                </a:lnTo>
                <a:lnTo>
                  <a:pt x="246518" y="136319"/>
                </a:lnTo>
                <a:lnTo>
                  <a:pt x="243962" y="144495"/>
                </a:lnTo>
                <a:lnTo>
                  <a:pt x="242686" y="147223"/>
                </a:lnTo>
                <a:lnTo>
                  <a:pt x="240129" y="147223"/>
                </a:lnTo>
                <a:lnTo>
                  <a:pt x="237577" y="151313"/>
                </a:lnTo>
                <a:lnTo>
                  <a:pt x="220871" y="193721"/>
                </a:lnTo>
                <a:lnTo>
                  <a:pt x="217139" y="196299"/>
                </a:lnTo>
                <a:lnTo>
                  <a:pt x="215863" y="197661"/>
                </a:lnTo>
                <a:lnTo>
                  <a:pt x="214583" y="200389"/>
                </a:lnTo>
                <a:lnTo>
                  <a:pt x="214583" y="256278"/>
                </a:lnTo>
                <a:lnTo>
                  <a:pt x="215863" y="259002"/>
                </a:lnTo>
                <a:lnTo>
                  <a:pt x="227356" y="263092"/>
                </a:lnTo>
                <a:lnTo>
                  <a:pt x="235021" y="267182"/>
                </a:lnTo>
                <a:lnTo>
                  <a:pt x="275776" y="282986"/>
                </a:lnTo>
                <a:lnTo>
                  <a:pt x="325670" y="308631"/>
                </a:lnTo>
                <a:lnTo>
                  <a:pt x="347583" y="353063"/>
                </a:lnTo>
                <a:lnTo>
                  <a:pt x="351255" y="376236"/>
                </a:lnTo>
                <a:lnTo>
                  <a:pt x="367217" y="376236"/>
                </a:lnTo>
                <a:lnTo>
                  <a:pt x="351255" y="314892"/>
                </a:lnTo>
                <a:lnTo>
                  <a:pt x="315331" y="283370"/>
                </a:lnTo>
                <a:lnTo>
                  <a:pt x="247794" y="254912"/>
                </a:lnTo>
                <a:lnTo>
                  <a:pt x="242686" y="252188"/>
                </a:lnTo>
                <a:lnTo>
                  <a:pt x="229912" y="246736"/>
                </a:lnTo>
                <a:lnTo>
                  <a:pt x="229912" y="207202"/>
                </a:lnTo>
                <a:lnTo>
                  <a:pt x="235839" y="201090"/>
                </a:lnTo>
                <a:lnTo>
                  <a:pt x="242845" y="191015"/>
                </a:lnTo>
                <a:lnTo>
                  <a:pt x="249131" y="177106"/>
                </a:lnTo>
                <a:lnTo>
                  <a:pt x="252902" y="159493"/>
                </a:lnTo>
                <a:lnTo>
                  <a:pt x="255459" y="156765"/>
                </a:lnTo>
                <a:lnTo>
                  <a:pt x="258015" y="151313"/>
                </a:lnTo>
                <a:lnTo>
                  <a:pt x="260567" y="144495"/>
                </a:lnTo>
                <a:lnTo>
                  <a:pt x="261725" y="135146"/>
                </a:lnTo>
                <a:lnTo>
                  <a:pt x="261206" y="125924"/>
                </a:lnTo>
                <a:lnTo>
                  <a:pt x="258771" y="117468"/>
                </a:lnTo>
                <a:lnTo>
                  <a:pt x="254183" y="110417"/>
                </a:lnTo>
                <a:lnTo>
                  <a:pt x="254183" y="107689"/>
                </a:lnTo>
                <a:lnTo>
                  <a:pt x="255459" y="106327"/>
                </a:lnTo>
                <a:lnTo>
                  <a:pt x="260148" y="92610"/>
                </a:lnTo>
                <a:lnTo>
                  <a:pt x="265198" y="75315"/>
                </a:lnTo>
                <a:lnTo>
                  <a:pt x="268518" y="56784"/>
                </a:lnTo>
                <a:lnTo>
                  <a:pt x="268490" y="52099"/>
                </a:lnTo>
                <a:lnTo>
                  <a:pt x="268232" y="38167"/>
                </a:lnTo>
                <a:lnTo>
                  <a:pt x="259231" y="20893"/>
                </a:lnTo>
                <a:lnTo>
                  <a:pt x="252533" y="163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94834" y="3626358"/>
            <a:ext cx="1792605" cy="5892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065" marR="5080" algn="ctr">
              <a:lnSpc>
                <a:spcPts val="1080"/>
              </a:lnSpc>
              <a:spcBef>
                <a:spcPts val="229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INVESTMENT</a:t>
            </a:r>
            <a:r>
              <a:rPr sz="1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OPTIMISATION 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CONDUCT A NUMBER OF  </a:t>
            </a:r>
            <a:r>
              <a:rPr sz="1000" b="1" spc="-10" dirty="0">
                <a:solidFill>
                  <a:srgbClr val="FFB500"/>
                </a:solidFill>
                <a:latin typeface="Arial"/>
                <a:cs typeface="Arial"/>
              </a:rPr>
              <a:t>SCENARIOS </a:t>
            </a:r>
            <a:r>
              <a:rPr sz="1000" b="1" dirty="0">
                <a:solidFill>
                  <a:srgbClr val="FFB500"/>
                </a:solidFill>
                <a:latin typeface="Arial"/>
                <a:cs typeface="Arial"/>
              </a:rPr>
              <a:t>TO OPTIMISE  THE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PORTFOLIO OF</a:t>
            </a:r>
            <a:r>
              <a:rPr sz="1000" b="1" spc="-8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WORK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1064" y="3626358"/>
            <a:ext cx="1975485" cy="5892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-3810" algn="ctr">
              <a:lnSpc>
                <a:spcPts val="1080"/>
              </a:lnSpc>
              <a:spcBef>
                <a:spcPts val="229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CONSEQUENCE MODELLING  </a:t>
            </a:r>
            <a:r>
              <a:rPr sz="1000" b="1" spc="-10" dirty="0">
                <a:solidFill>
                  <a:srgbClr val="FFB500"/>
                </a:solidFill>
                <a:latin typeface="Arial"/>
                <a:cs typeface="Arial"/>
              </a:rPr>
              <a:t>CHANGE </a:t>
            </a:r>
            <a:r>
              <a:rPr sz="1000" b="1" dirty="0">
                <a:solidFill>
                  <a:srgbClr val="FFB500"/>
                </a:solidFill>
                <a:latin typeface="Arial"/>
                <a:cs typeface="Arial"/>
              </a:rPr>
              <a:t>THE</a:t>
            </a:r>
            <a:r>
              <a:rPr sz="1000" b="1" spc="-3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CONSEQUENCES  OF </a:t>
            </a:r>
            <a:r>
              <a:rPr sz="1000" b="1" spc="-10" dirty="0">
                <a:solidFill>
                  <a:srgbClr val="FFB500"/>
                </a:solidFill>
                <a:latin typeface="Arial"/>
                <a:cs typeface="Arial"/>
              </a:rPr>
              <a:t>FAILURE </a:t>
            </a:r>
            <a:r>
              <a:rPr sz="1000" b="1" spc="-15" dirty="0">
                <a:solidFill>
                  <a:srgbClr val="FFB500"/>
                </a:solidFill>
                <a:latin typeface="Arial"/>
                <a:cs typeface="Arial"/>
              </a:rPr>
              <a:t>AND 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RECALCULATE </a:t>
            </a:r>
            <a:r>
              <a:rPr sz="1000" b="1" spc="-15" dirty="0">
                <a:solidFill>
                  <a:srgbClr val="FFB500"/>
                </a:solidFill>
                <a:latin typeface="Arial"/>
                <a:cs typeface="Arial"/>
              </a:rPr>
              <a:t>ASSET</a:t>
            </a:r>
            <a:r>
              <a:rPr sz="1000" b="1" spc="5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RISK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96007" y="2866953"/>
            <a:ext cx="375920" cy="387350"/>
          </a:xfrm>
          <a:custGeom>
            <a:avLst/>
            <a:gdLst/>
            <a:ahLst/>
            <a:cxnLst/>
            <a:rect l="l" t="t" r="r" b="b"/>
            <a:pathLst>
              <a:path w="375920" h="387350">
                <a:moveTo>
                  <a:pt x="284003" y="0"/>
                </a:moveTo>
                <a:lnTo>
                  <a:pt x="216188" y="10647"/>
                </a:lnTo>
                <a:lnTo>
                  <a:pt x="166903" y="59731"/>
                </a:lnTo>
                <a:lnTo>
                  <a:pt x="154578" y="126217"/>
                </a:lnTo>
                <a:lnTo>
                  <a:pt x="163355" y="159974"/>
                </a:lnTo>
                <a:lnTo>
                  <a:pt x="11952" y="317315"/>
                </a:lnTo>
                <a:lnTo>
                  <a:pt x="6723" y="323727"/>
                </a:lnTo>
                <a:lnTo>
                  <a:pt x="2988" y="330652"/>
                </a:lnTo>
                <a:lnTo>
                  <a:pt x="747" y="338092"/>
                </a:lnTo>
                <a:lnTo>
                  <a:pt x="0" y="346046"/>
                </a:lnTo>
                <a:lnTo>
                  <a:pt x="726" y="354190"/>
                </a:lnTo>
                <a:lnTo>
                  <a:pt x="31915" y="386322"/>
                </a:lnTo>
                <a:lnTo>
                  <a:pt x="39841" y="387091"/>
                </a:lnTo>
                <a:lnTo>
                  <a:pt x="47562" y="386322"/>
                </a:lnTo>
                <a:lnTo>
                  <a:pt x="54784" y="384013"/>
                </a:lnTo>
                <a:lnTo>
                  <a:pt x="61508" y="380165"/>
                </a:lnTo>
                <a:lnTo>
                  <a:pt x="67734" y="374777"/>
                </a:lnTo>
                <a:lnTo>
                  <a:pt x="71753" y="370673"/>
                </a:lnTo>
                <a:lnTo>
                  <a:pt x="33203" y="370673"/>
                </a:lnTo>
                <a:lnTo>
                  <a:pt x="26561" y="367936"/>
                </a:lnTo>
                <a:lnTo>
                  <a:pt x="22577" y="363832"/>
                </a:lnTo>
                <a:lnTo>
                  <a:pt x="18593" y="358359"/>
                </a:lnTo>
                <a:lnTo>
                  <a:pt x="15937" y="352885"/>
                </a:lnTo>
                <a:lnTo>
                  <a:pt x="15937" y="339203"/>
                </a:lnTo>
                <a:lnTo>
                  <a:pt x="18593" y="333731"/>
                </a:lnTo>
                <a:lnTo>
                  <a:pt x="22577" y="328259"/>
                </a:lnTo>
                <a:lnTo>
                  <a:pt x="181948" y="165446"/>
                </a:lnTo>
                <a:lnTo>
                  <a:pt x="181948" y="161341"/>
                </a:lnTo>
                <a:lnTo>
                  <a:pt x="180621" y="158603"/>
                </a:lnTo>
                <a:lnTo>
                  <a:pt x="171366" y="128717"/>
                </a:lnTo>
                <a:lnTo>
                  <a:pt x="171324" y="98062"/>
                </a:lnTo>
                <a:lnTo>
                  <a:pt x="180247" y="68944"/>
                </a:lnTo>
                <a:lnTo>
                  <a:pt x="212972" y="31105"/>
                </a:lnTo>
                <a:lnTo>
                  <a:pt x="266946" y="14944"/>
                </a:lnTo>
                <a:lnTo>
                  <a:pt x="321397" y="14944"/>
                </a:lnTo>
                <a:lnTo>
                  <a:pt x="320070" y="12210"/>
                </a:lnTo>
                <a:lnTo>
                  <a:pt x="317412" y="10839"/>
                </a:lnTo>
                <a:lnTo>
                  <a:pt x="284003" y="0"/>
                </a:lnTo>
                <a:close/>
              </a:path>
              <a:path w="375920" h="387350">
                <a:moveTo>
                  <a:pt x="219133" y="199649"/>
                </a:moveTo>
                <a:lnTo>
                  <a:pt x="215148" y="199649"/>
                </a:lnTo>
                <a:lnTo>
                  <a:pt x="51795" y="367936"/>
                </a:lnTo>
                <a:lnTo>
                  <a:pt x="45152" y="370673"/>
                </a:lnTo>
                <a:lnTo>
                  <a:pt x="71753" y="370673"/>
                </a:lnTo>
                <a:lnTo>
                  <a:pt x="220464" y="218803"/>
                </a:lnTo>
                <a:lnTo>
                  <a:pt x="306935" y="218803"/>
                </a:lnTo>
                <a:lnTo>
                  <a:pt x="317018" y="215148"/>
                </a:lnTo>
                <a:lnTo>
                  <a:pt x="322870" y="210596"/>
                </a:lnTo>
                <a:lnTo>
                  <a:pt x="280558" y="210596"/>
                </a:lnTo>
                <a:lnTo>
                  <a:pt x="250801" y="210552"/>
                </a:lnTo>
                <a:lnTo>
                  <a:pt x="221791" y="201016"/>
                </a:lnTo>
                <a:lnTo>
                  <a:pt x="219133" y="199649"/>
                </a:lnTo>
                <a:close/>
              </a:path>
              <a:path w="375920" h="387350">
                <a:moveTo>
                  <a:pt x="306935" y="218803"/>
                </a:moveTo>
                <a:lnTo>
                  <a:pt x="220464" y="218803"/>
                </a:lnTo>
                <a:lnTo>
                  <a:pt x="252649" y="227846"/>
                </a:lnTo>
                <a:lnTo>
                  <a:pt x="285705" y="226499"/>
                </a:lnTo>
                <a:lnTo>
                  <a:pt x="306935" y="218803"/>
                </a:lnTo>
                <a:close/>
              </a:path>
              <a:path w="375920" h="387350">
                <a:moveTo>
                  <a:pt x="370685" y="79249"/>
                </a:moveTo>
                <a:lnTo>
                  <a:pt x="354602" y="79249"/>
                </a:lnTo>
                <a:lnTo>
                  <a:pt x="360618" y="106656"/>
                </a:lnTo>
                <a:lnTo>
                  <a:pt x="358916" y="134320"/>
                </a:lnTo>
                <a:lnTo>
                  <a:pt x="349744" y="160444"/>
                </a:lnTo>
                <a:lnTo>
                  <a:pt x="333351" y="183233"/>
                </a:lnTo>
                <a:lnTo>
                  <a:pt x="308822" y="201404"/>
                </a:lnTo>
                <a:lnTo>
                  <a:pt x="280558" y="210596"/>
                </a:lnTo>
                <a:lnTo>
                  <a:pt x="322870" y="210596"/>
                </a:lnTo>
                <a:lnTo>
                  <a:pt x="343974" y="194177"/>
                </a:lnTo>
                <a:lnTo>
                  <a:pt x="364851" y="164590"/>
                </a:lnTo>
                <a:lnTo>
                  <a:pt x="375518" y="130898"/>
                </a:lnTo>
                <a:lnTo>
                  <a:pt x="375725" y="95668"/>
                </a:lnTo>
                <a:lnTo>
                  <a:pt x="370685" y="79249"/>
                </a:lnTo>
                <a:close/>
              </a:path>
              <a:path w="375920" h="387350">
                <a:moveTo>
                  <a:pt x="321397" y="14944"/>
                </a:moveTo>
                <a:lnTo>
                  <a:pt x="266946" y="14944"/>
                </a:lnTo>
                <a:lnTo>
                  <a:pt x="275121" y="15221"/>
                </a:lnTo>
                <a:lnTo>
                  <a:pt x="283546" y="16140"/>
                </a:lnTo>
                <a:lnTo>
                  <a:pt x="291971" y="17829"/>
                </a:lnTo>
                <a:lnTo>
                  <a:pt x="300146" y="20416"/>
                </a:lnTo>
                <a:lnTo>
                  <a:pt x="256323" y="66934"/>
                </a:lnTo>
                <a:lnTo>
                  <a:pt x="254991" y="68305"/>
                </a:lnTo>
                <a:lnTo>
                  <a:pt x="254991" y="123033"/>
                </a:lnTo>
                <a:lnTo>
                  <a:pt x="257649" y="127134"/>
                </a:lnTo>
                <a:lnTo>
                  <a:pt x="306789" y="127134"/>
                </a:lnTo>
                <a:lnTo>
                  <a:pt x="309442" y="125767"/>
                </a:lnTo>
                <a:lnTo>
                  <a:pt x="324052" y="110718"/>
                </a:lnTo>
                <a:lnTo>
                  <a:pt x="270930" y="110718"/>
                </a:lnTo>
                <a:lnTo>
                  <a:pt x="270930" y="76511"/>
                </a:lnTo>
                <a:lnTo>
                  <a:pt x="320070" y="24521"/>
                </a:lnTo>
                <a:lnTo>
                  <a:pt x="322723" y="19049"/>
                </a:lnTo>
                <a:lnTo>
                  <a:pt x="321397" y="16311"/>
                </a:lnTo>
                <a:lnTo>
                  <a:pt x="321397" y="14944"/>
                </a:lnTo>
                <a:close/>
              </a:path>
              <a:path w="375920" h="387350">
                <a:moveTo>
                  <a:pt x="358582" y="55990"/>
                </a:moveTo>
                <a:lnTo>
                  <a:pt x="355928" y="55990"/>
                </a:lnTo>
                <a:lnTo>
                  <a:pt x="353270" y="57357"/>
                </a:lnTo>
                <a:lnTo>
                  <a:pt x="301477" y="110718"/>
                </a:lnTo>
                <a:lnTo>
                  <a:pt x="324052" y="110718"/>
                </a:lnTo>
                <a:lnTo>
                  <a:pt x="354602" y="79249"/>
                </a:lnTo>
                <a:lnTo>
                  <a:pt x="370685" y="79249"/>
                </a:lnTo>
                <a:lnTo>
                  <a:pt x="365225" y="61462"/>
                </a:lnTo>
                <a:lnTo>
                  <a:pt x="363898" y="58728"/>
                </a:lnTo>
                <a:lnTo>
                  <a:pt x="358582" y="55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57855" y="2104644"/>
            <a:ext cx="1999614" cy="256540"/>
          </a:xfrm>
          <a:prstGeom prst="rect">
            <a:avLst/>
          </a:prstGeom>
          <a:solidFill>
            <a:srgbClr val="5A5858">
              <a:alpha val="56077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615950">
              <a:lnSpc>
                <a:spcPct val="100000"/>
              </a:lnSpc>
              <a:spcBef>
                <a:spcPts val="380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SCENARIO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69179" y="2092451"/>
            <a:ext cx="1844039" cy="256540"/>
          </a:xfrm>
          <a:prstGeom prst="rect">
            <a:avLst/>
          </a:prstGeom>
          <a:solidFill>
            <a:srgbClr val="5A5858">
              <a:alpha val="56077"/>
            </a:srgbClr>
          </a:solidFill>
        </p:spPr>
        <p:txBody>
          <a:bodyPr vert="horz" wrap="square" lIns="0" tIns="48895" rIns="0" bIns="0" rtlCol="0">
            <a:spAutoFit/>
          </a:bodyPr>
          <a:lstStyle/>
          <a:p>
            <a:pPr marL="539115">
              <a:lnSpc>
                <a:spcPct val="100000"/>
              </a:lnSpc>
              <a:spcBef>
                <a:spcPts val="38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SCENARIO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06429" y="2876051"/>
            <a:ext cx="347345" cy="386080"/>
          </a:xfrm>
          <a:custGeom>
            <a:avLst/>
            <a:gdLst/>
            <a:ahLst/>
            <a:cxnLst/>
            <a:rect l="l" t="t" r="r" b="b"/>
            <a:pathLst>
              <a:path w="347345" h="386079">
                <a:moveTo>
                  <a:pt x="262489" y="0"/>
                </a:moveTo>
                <a:lnTo>
                  <a:pt x="199811" y="10608"/>
                </a:lnTo>
                <a:lnTo>
                  <a:pt x="154260" y="59513"/>
                </a:lnTo>
                <a:lnTo>
                  <a:pt x="142868" y="125755"/>
                </a:lnTo>
                <a:lnTo>
                  <a:pt x="150981" y="159388"/>
                </a:lnTo>
                <a:lnTo>
                  <a:pt x="11047" y="316153"/>
                </a:lnTo>
                <a:lnTo>
                  <a:pt x="6214" y="322541"/>
                </a:lnTo>
                <a:lnTo>
                  <a:pt x="2761" y="329442"/>
                </a:lnTo>
                <a:lnTo>
                  <a:pt x="690" y="336854"/>
                </a:lnTo>
                <a:lnTo>
                  <a:pt x="0" y="344779"/>
                </a:lnTo>
                <a:lnTo>
                  <a:pt x="671" y="352893"/>
                </a:lnTo>
                <a:lnTo>
                  <a:pt x="29497" y="384907"/>
                </a:lnTo>
                <a:lnTo>
                  <a:pt x="36823" y="385674"/>
                </a:lnTo>
                <a:lnTo>
                  <a:pt x="43959" y="384907"/>
                </a:lnTo>
                <a:lnTo>
                  <a:pt x="50634" y="382607"/>
                </a:lnTo>
                <a:lnTo>
                  <a:pt x="56849" y="378773"/>
                </a:lnTo>
                <a:lnTo>
                  <a:pt x="62603" y="373405"/>
                </a:lnTo>
                <a:lnTo>
                  <a:pt x="66318" y="369315"/>
                </a:lnTo>
                <a:lnTo>
                  <a:pt x="30688" y="369315"/>
                </a:lnTo>
                <a:lnTo>
                  <a:pt x="24549" y="366589"/>
                </a:lnTo>
                <a:lnTo>
                  <a:pt x="20867" y="362500"/>
                </a:lnTo>
                <a:lnTo>
                  <a:pt x="17184" y="357047"/>
                </a:lnTo>
                <a:lnTo>
                  <a:pt x="14730" y="351593"/>
                </a:lnTo>
                <a:lnTo>
                  <a:pt x="14730" y="337961"/>
                </a:lnTo>
                <a:lnTo>
                  <a:pt x="17184" y="332509"/>
                </a:lnTo>
                <a:lnTo>
                  <a:pt x="20867" y="327057"/>
                </a:lnTo>
                <a:lnTo>
                  <a:pt x="168165" y="164840"/>
                </a:lnTo>
                <a:lnTo>
                  <a:pt x="168165" y="160750"/>
                </a:lnTo>
                <a:lnTo>
                  <a:pt x="166939" y="158022"/>
                </a:lnTo>
                <a:lnTo>
                  <a:pt x="158385" y="128246"/>
                </a:lnTo>
                <a:lnTo>
                  <a:pt x="158346" y="97703"/>
                </a:lnTo>
                <a:lnTo>
                  <a:pt x="166593" y="68692"/>
                </a:lnTo>
                <a:lnTo>
                  <a:pt x="196839" y="30991"/>
                </a:lnTo>
                <a:lnTo>
                  <a:pt x="246724" y="14889"/>
                </a:lnTo>
                <a:lnTo>
                  <a:pt x="297050" y="14889"/>
                </a:lnTo>
                <a:lnTo>
                  <a:pt x="295824" y="12165"/>
                </a:lnTo>
                <a:lnTo>
                  <a:pt x="293367" y="10799"/>
                </a:lnTo>
                <a:lnTo>
                  <a:pt x="262489" y="0"/>
                </a:lnTo>
                <a:close/>
              </a:path>
              <a:path w="347345" h="386079">
                <a:moveTo>
                  <a:pt x="202533" y="198918"/>
                </a:moveTo>
                <a:lnTo>
                  <a:pt x="198850" y="198918"/>
                </a:lnTo>
                <a:lnTo>
                  <a:pt x="47872" y="366589"/>
                </a:lnTo>
                <a:lnTo>
                  <a:pt x="41732" y="369315"/>
                </a:lnTo>
                <a:lnTo>
                  <a:pt x="66318" y="369315"/>
                </a:lnTo>
                <a:lnTo>
                  <a:pt x="203764" y="218002"/>
                </a:lnTo>
                <a:lnTo>
                  <a:pt x="283685" y="218002"/>
                </a:lnTo>
                <a:lnTo>
                  <a:pt x="293004" y="214360"/>
                </a:lnTo>
                <a:lnTo>
                  <a:pt x="298412" y="209825"/>
                </a:lnTo>
                <a:lnTo>
                  <a:pt x="259305" y="209825"/>
                </a:lnTo>
                <a:lnTo>
                  <a:pt x="231802" y="209781"/>
                </a:lnTo>
                <a:lnTo>
                  <a:pt x="204990" y="200280"/>
                </a:lnTo>
                <a:lnTo>
                  <a:pt x="202533" y="198918"/>
                </a:lnTo>
                <a:close/>
              </a:path>
              <a:path w="347345" h="386079">
                <a:moveTo>
                  <a:pt x="283685" y="218002"/>
                </a:moveTo>
                <a:lnTo>
                  <a:pt x="203764" y="218002"/>
                </a:lnTo>
                <a:lnTo>
                  <a:pt x="233511" y="227011"/>
                </a:lnTo>
                <a:lnTo>
                  <a:pt x="264063" y="225670"/>
                </a:lnTo>
                <a:lnTo>
                  <a:pt x="283685" y="218002"/>
                </a:lnTo>
                <a:close/>
              </a:path>
              <a:path w="347345" h="386079">
                <a:moveTo>
                  <a:pt x="342605" y="78959"/>
                </a:moveTo>
                <a:lnTo>
                  <a:pt x="327740" y="78959"/>
                </a:lnTo>
                <a:lnTo>
                  <a:pt x="333300" y="106266"/>
                </a:lnTo>
                <a:lnTo>
                  <a:pt x="331728" y="133828"/>
                </a:lnTo>
                <a:lnTo>
                  <a:pt x="323251" y="159857"/>
                </a:lnTo>
                <a:lnTo>
                  <a:pt x="308099" y="182562"/>
                </a:lnTo>
                <a:lnTo>
                  <a:pt x="285428" y="200666"/>
                </a:lnTo>
                <a:lnTo>
                  <a:pt x="259305" y="209825"/>
                </a:lnTo>
                <a:lnTo>
                  <a:pt x="298412" y="209825"/>
                </a:lnTo>
                <a:lnTo>
                  <a:pt x="317918" y="193466"/>
                </a:lnTo>
                <a:lnTo>
                  <a:pt x="337213" y="163987"/>
                </a:lnTo>
                <a:lnTo>
                  <a:pt x="347072" y="130419"/>
                </a:lnTo>
                <a:lnTo>
                  <a:pt x="347264" y="95317"/>
                </a:lnTo>
                <a:lnTo>
                  <a:pt x="342605" y="78959"/>
                </a:lnTo>
                <a:close/>
              </a:path>
              <a:path w="347345" h="386079">
                <a:moveTo>
                  <a:pt x="297050" y="14889"/>
                </a:moveTo>
                <a:lnTo>
                  <a:pt x="246724" y="14889"/>
                </a:lnTo>
                <a:lnTo>
                  <a:pt x="254280" y="15166"/>
                </a:lnTo>
                <a:lnTo>
                  <a:pt x="262067" y="16081"/>
                </a:lnTo>
                <a:lnTo>
                  <a:pt x="269853" y="17763"/>
                </a:lnTo>
                <a:lnTo>
                  <a:pt x="277409" y="20341"/>
                </a:lnTo>
                <a:lnTo>
                  <a:pt x="236906" y="66689"/>
                </a:lnTo>
                <a:lnTo>
                  <a:pt x="235675" y="68055"/>
                </a:lnTo>
                <a:lnTo>
                  <a:pt x="235675" y="122583"/>
                </a:lnTo>
                <a:lnTo>
                  <a:pt x="238132" y="126668"/>
                </a:lnTo>
                <a:lnTo>
                  <a:pt x="283549" y="126668"/>
                </a:lnTo>
                <a:lnTo>
                  <a:pt x="286002" y="125306"/>
                </a:lnTo>
                <a:lnTo>
                  <a:pt x="299504" y="110313"/>
                </a:lnTo>
                <a:lnTo>
                  <a:pt x="250407" y="110313"/>
                </a:lnTo>
                <a:lnTo>
                  <a:pt x="250407" y="76230"/>
                </a:lnTo>
                <a:lnTo>
                  <a:pt x="295824" y="24431"/>
                </a:lnTo>
                <a:lnTo>
                  <a:pt x="298277" y="18979"/>
                </a:lnTo>
                <a:lnTo>
                  <a:pt x="297050" y="16251"/>
                </a:lnTo>
                <a:lnTo>
                  <a:pt x="297050" y="14889"/>
                </a:lnTo>
                <a:close/>
              </a:path>
              <a:path w="347345" h="386079">
                <a:moveTo>
                  <a:pt x="331419" y="55785"/>
                </a:moveTo>
                <a:lnTo>
                  <a:pt x="328966" y="55785"/>
                </a:lnTo>
                <a:lnTo>
                  <a:pt x="326510" y="57147"/>
                </a:lnTo>
                <a:lnTo>
                  <a:pt x="278640" y="110313"/>
                </a:lnTo>
                <a:lnTo>
                  <a:pt x="299504" y="110313"/>
                </a:lnTo>
                <a:lnTo>
                  <a:pt x="327740" y="78959"/>
                </a:lnTo>
                <a:lnTo>
                  <a:pt x="342605" y="78959"/>
                </a:lnTo>
                <a:lnTo>
                  <a:pt x="337558" y="61237"/>
                </a:lnTo>
                <a:lnTo>
                  <a:pt x="336332" y="58513"/>
                </a:lnTo>
                <a:lnTo>
                  <a:pt x="331419" y="557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57855" y="4469891"/>
            <a:ext cx="1999614" cy="661670"/>
          </a:xfrm>
          <a:custGeom>
            <a:avLst/>
            <a:gdLst/>
            <a:ahLst/>
            <a:cxnLst/>
            <a:rect l="l" t="t" r="r" b="b"/>
            <a:pathLst>
              <a:path w="1999614" h="661670">
                <a:moveTo>
                  <a:pt x="0" y="661416"/>
                </a:moveTo>
                <a:lnTo>
                  <a:pt x="1999488" y="661416"/>
                </a:lnTo>
                <a:lnTo>
                  <a:pt x="1999488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5A5858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57855" y="4518405"/>
            <a:ext cx="1999614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801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Sarah</a:t>
            </a:r>
            <a:endParaRPr sz="1000">
              <a:latin typeface="Arial"/>
              <a:cs typeface="Arial"/>
            </a:endParaRPr>
          </a:p>
          <a:p>
            <a:pPr marL="588010" marR="306705">
              <a:lnSpc>
                <a:spcPct val="100000"/>
              </a:lnSpc>
            </a:pPr>
            <a:r>
              <a:rPr sz="1000" b="1" i="1" spc="-5" dirty="0">
                <a:solidFill>
                  <a:srgbClr val="FFFFFF"/>
                </a:solidFill>
                <a:latin typeface="Arial"/>
                <a:cs typeface="Arial"/>
              </a:rPr>
              <a:t>Risk &amp;</a:t>
            </a:r>
            <a:r>
              <a:rPr sz="1000" b="1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Arial"/>
                <a:cs typeface="Arial"/>
              </a:rPr>
              <a:t>Investment  </a:t>
            </a:r>
            <a:r>
              <a:rPr sz="1000" b="1" i="1" spc="-10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80170" y="4560448"/>
            <a:ext cx="382905" cy="393065"/>
          </a:xfrm>
          <a:custGeom>
            <a:avLst/>
            <a:gdLst/>
            <a:ahLst/>
            <a:cxnLst/>
            <a:rect l="l" t="t" r="r" b="b"/>
            <a:pathLst>
              <a:path w="382905" h="393064">
                <a:moveTo>
                  <a:pt x="205778" y="0"/>
                </a:moveTo>
                <a:lnTo>
                  <a:pt x="185304" y="1150"/>
                </a:lnTo>
                <a:lnTo>
                  <a:pt x="165452" y="5111"/>
                </a:lnTo>
                <a:lnTo>
                  <a:pt x="148835" y="12650"/>
                </a:lnTo>
                <a:lnTo>
                  <a:pt x="138067" y="24535"/>
                </a:lnTo>
                <a:lnTo>
                  <a:pt x="127448" y="24535"/>
                </a:lnTo>
                <a:lnTo>
                  <a:pt x="120812" y="28625"/>
                </a:lnTo>
                <a:lnTo>
                  <a:pt x="115498" y="35443"/>
                </a:lnTo>
                <a:lnTo>
                  <a:pt x="109358" y="52099"/>
                </a:lnTo>
                <a:lnTo>
                  <a:pt x="109194" y="71566"/>
                </a:lnTo>
                <a:lnTo>
                  <a:pt x="112514" y="91033"/>
                </a:lnTo>
                <a:lnTo>
                  <a:pt x="116829" y="107689"/>
                </a:lnTo>
                <a:lnTo>
                  <a:pt x="116829" y="109055"/>
                </a:lnTo>
                <a:lnTo>
                  <a:pt x="118155" y="109055"/>
                </a:lnTo>
                <a:lnTo>
                  <a:pt x="118155" y="110417"/>
                </a:lnTo>
                <a:lnTo>
                  <a:pt x="113383" y="117468"/>
                </a:lnTo>
                <a:lnTo>
                  <a:pt x="110853" y="125924"/>
                </a:lnTo>
                <a:lnTo>
                  <a:pt x="119481" y="159493"/>
                </a:lnTo>
                <a:lnTo>
                  <a:pt x="122657" y="177106"/>
                </a:lnTo>
                <a:lnTo>
                  <a:pt x="128943" y="191015"/>
                </a:lnTo>
                <a:lnTo>
                  <a:pt x="136473" y="201090"/>
                </a:lnTo>
                <a:lnTo>
                  <a:pt x="143381" y="207202"/>
                </a:lnTo>
                <a:lnTo>
                  <a:pt x="143381" y="246736"/>
                </a:lnTo>
                <a:lnTo>
                  <a:pt x="123464" y="254912"/>
                </a:lnTo>
                <a:lnTo>
                  <a:pt x="84820" y="269461"/>
                </a:lnTo>
                <a:lnTo>
                  <a:pt x="53269" y="283370"/>
                </a:lnTo>
                <a:lnTo>
                  <a:pt x="15930" y="314892"/>
                </a:lnTo>
                <a:lnTo>
                  <a:pt x="1991" y="361923"/>
                </a:lnTo>
                <a:lnTo>
                  <a:pt x="0" y="384415"/>
                </a:lnTo>
                <a:lnTo>
                  <a:pt x="0" y="388505"/>
                </a:lnTo>
                <a:lnTo>
                  <a:pt x="2655" y="392595"/>
                </a:lnTo>
                <a:lnTo>
                  <a:pt x="378363" y="392595"/>
                </a:lnTo>
                <a:lnTo>
                  <a:pt x="382346" y="388505"/>
                </a:lnTo>
                <a:lnTo>
                  <a:pt x="382346" y="384415"/>
                </a:lnTo>
                <a:lnTo>
                  <a:pt x="381890" y="377770"/>
                </a:lnTo>
                <a:lnTo>
                  <a:pt x="381677" y="376236"/>
                </a:lnTo>
                <a:lnTo>
                  <a:pt x="15930" y="376236"/>
                </a:lnTo>
                <a:lnTo>
                  <a:pt x="17279" y="366183"/>
                </a:lnTo>
                <a:lnTo>
                  <a:pt x="30534" y="321710"/>
                </a:lnTo>
                <a:lnTo>
                  <a:pt x="65218" y="295808"/>
                </a:lnTo>
                <a:lnTo>
                  <a:pt x="134770" y="267651"/>
                </a:lnTo>
                <a:lnTo>
                  <a:pt x="140890" y="265138"/>
                </a:lnTo>
                <a:lnTo>
                  <a:pt x="147258" y="262625"/>
                </a:lnTo>
                <a:lnTo>
                  <a:pt x="154000" y="260368"/>
                </a:lnTo>
                <a:lnTo>
                  <a:pt x="156657" y="259002"/>
                </a:lnTo>
                <a:lnTo>
                  <a:pt x="159309" y="256278"/>
                </a:lnTo>
                <a:lnTo>
                  <a:pt x="159309" y="200389"/>
                </a:lnTo>
                <a:lnTo>
                  <a:pt x="157983" y="197661"/>
                </a:lnTo>
                <a:lnTo>
                  <a:pt x="155326" y="196299"/>
                </a:lnTo>
                <a:lnTo>
                  <a:pt x="152215" y="193721"/>
                </a:lnTo>
                <a:lnTo>
                  <a:pt x="145370" y="185904"/>
                </a:lnTo>
                <a:lnTo>
                  <a:pt x="138525" y="172718"/>
                </a:lnTo>
                <a:lnTo>
                  <a:pt x="135414" y="154036"/>
                </a:lnTo>
                <a:lnTo>
                  <a:pt x="135414" y="151313"/>
                </a:lnTo>
                <a:lnTo>
                  <a:pt x="132757" y="147223"/>
                </a:lnTo>
                <a:lnTo>
                  <a:pt x="128774" y="147223"/>
                </a:lnTo>
                <a:lnTo>
                  <a:pt x="127448" y="144495"/>
                </a:lnTo>
                <a:lnTo>
                  <a:pt x="124795" y="136319"/>
                </a:lnTo>
                <a:lnTo>
                  <a:pt x="126121" y="129501"/>
                </a:lnTo>
                <a:lnTo>
                  <a:pt x="126121" y="125411"/>
                </a:lnTo>
                <a:lnTo>
                  <a:pt x="127448" y="122687"/>
                </a:lnTo>
                <a:lnTo>
                  <a:pt x="132757" y="119959"/>
                </a:lnTo>
                <a:lnTo>
                  <a:pt x="135414" y="117231"/>
                </a:lnTo>
                <a:lnTo>
                  <a:pt x="135414" y="111779"/>
                </a:lnTo>
                <a:lnTo>
                  <a:pt x="134088" y="109055"/>
                </a:lnTo>
                <a:lnTo>
                  <a:pt x="132757" y="102237"/>
                </a:lnTo>
                <a:lnTo>
                  <a:pt x="129148" y="90055"/>
                </a:lnTo>
                <a:lnTo>
                  <a:pt x="125787" y="74294"/>
                </a:lnTo>
                <a:lnTo>
                  <a:pt x="124916" y="58532"/>
                </a:lnTo>
                <a:lnTo>
                  <a:pt x="128774" y="46347"/>
                </a:lnTo>
                <a:lnTo>
                  <a:pt x="131431" y="42257"/>
                </a:lnTo>
                <a:lnTo>
                  <a:pt x="135414" y="39534"/>
                </a:lnTo>
                <a:lnTo>
                  <a:pt x="146033" y="39534"/>
                </a:lnTo>
                <a:lnTo>
                  <a:pt x="150017" y="36805"/>
                </a:lnTo>
                <a:lnTo>
                  <a:pt x="183434" y="17210"/>
                </a:lnTo>
                <a:lnTo>
                  <a:pt x="204447" y="16360"/>
                </a:lnTo>
                <a:lnTo>
                  <a:pt x="262477" y="16360"/>
                </a:lnTo>
                <a:lnTo>
                  <a:pt x="251744" y="9370"/>
                </a:lnTo>
                <a:lnTo>
                  <a:pt x="229320" y="2704"/>
                </a:lnTo>
                <a:lnTo>
                  <a:pt x="205778" y="0"/>
                </a:lnTo>
                <a:close/>
              </a:path>
              <a:path w="382905" h="393064">
                <a:moveTo>
                  <a:pt x="262477" y="16360"/>
                </a:moveTo>
                <a:lnTo>
                  <a:pt x="204447" y="16360"/>
                </a:lnTo>
                <a:lnTo>
                  <a:pt x="226643" y="18872"/>
                </a:lnTo>
                <a:lnTo>
                  <a:pt x="244608" y="24196"/>
                </a:lnTo>
                <a:lnTo>
                  <a:pt x="257095" y="32077"/>
                </a:lnTo>
                <a:lnTo>
                  <a:pt x="262861" y="42257"/>
                </a:lnTo>
                <a:lnTo>
                  <a:pt x="262862" y="56784"/>
                </a:lnTo>
                <a:lnTo>
                  <a:pt x="259876" y="72589"/>
                </a:lnTo>
                <a:lnTo>
                  <a:pt x="255396" y="87883"/>
                </a:lnTo>
                <a:lnTo>
                  <a:pt x="250916" y="100875"/>
                </a:lnTo>
                <a:lnTo>
                  <a:pt x="248259" y="107689"/>
                </a:lnTo>
                <a:lnTo>
                  <a:pt x="246933" y="110417"/>
                </a:lnTo>
                <a:lnTo>
                  <a:pt x="247048" y="117468"/>
                </a:lnTo>
                <a:lnTo>
                  <a:pt x="248259" y="119959"/>
                </a:lnTo>
                <a:lnTo>
                  <a:pt x="253568" y="122687"/>
                </a:lnTo>
                <a:lnTo>
                  <a:pt x="254899" y="125411"/>
                </a:lnTo>
                <a:lnTo>
                  <a:pt x="254899" y="129501"/>
                </a:lnTo>
                <a:lnTo>
                  <a:pt x="256225" y="136319"/>
                </a:lnTo>
                <a:lnTo>
                  <a:pt x="253568" y="144495"/>
                </a:lnTo>
                <a:lnTo>
                  <a:pt x="252242" y="147223"/>
                </a:lnTo>
                <a:lnTo>
                  <a:pt x="249585" y="147223"/>
                </a:lnTo>
                <a:lnTo>
                  <a:pt x="246933" y="151313"/>
                </a:lnTo>
                <a:lnTo>
                  <a:pt x="229569" y="193721"/>
                </a:lnTo>
                <a:lnTo>
                  <a:pt x="225690" y="196299"/>
                </a:lnTo>
                <a:lnTo>
                  <a:pt x="224364" y="197661"/>
                </a:lnTo>
                <a:lnTo>
                  <a:pt x="223033" y="200389"/>
                </a:lnTo>
                <a:lnTo>
                  <a:pt x="223033" y="256278"/>
                </a:lnTo>
                <a:lnTo>
                  <a:pt x="224364" y="259002"/>
                </a:lnTo>
                <a:lnTo>
                  <a:pt x="228347" y="260368"/>
                </a:lnTo>
                <a:lnTo>
                  <a:pt x="234319" y="262625"/>
                </a:lnTo>
                <a:lnTo>
                  <a:pt x="246267" y="267651"/>
                </a:lnTo>
                <a:lnTo>
                  <a:pt x="286636" y="282986"/>
                </a:lnTo>
                <a:lnTo>
                  <a:pt x="316299" y="295808"/>
                </a:lnTo>
                <a:lnTo>
                  <a:pt x="350484" y="321710"/>
                </a:lnTo>
                <a:lnTo>
                  <a:pt x="363739" y="366183"/>
                </a:lnTo>
                <a:lnTo>
                  <a:pt x="365087" y="376236"/>
                </a:lnTo>
                <a:lnTo>
                  <a:pt x="381677" y="376236"/>
                </a:lnTo>
                <a:lnTo>
                  <a:pt x="365087" y="314892"/>
                </a:lnTo>
                <a:lnTo>
                  <a:pt x="327749" y="283370"/>
                </a:lnTo>
                <a:lnTo>
                  <a:pt x="257552" y="254912"/>
                </a:lnTo>
                <a:lnTo>
                  <a:pt x="252242" y="252188"/>
                </a:lnTo>
                <a:lnTo>
                  <a:pt x="238966" y="246736"/>
                </a:lnTo>
                <a:lnTo>
                  <a:pt x="238966" y="207202"/>
                </a:lnTo>
                <a:lnTo>
                  <a:pt x="245126" y="201090"/>
                </a:lnTo>
                <a:lnTo>
                  <a:pt x="252407" y="191015"/>
                </a:lnTo>
                <a:lnTo>
                  <a:pt x="258942" y="177106"/>
                </a:lnTo>
                <a:lnTo>
                  <a:pt x="262861" y="159493"/>
                </a:lnTo>
                <a:lnTo>
                  <a:pt x="265518" y="156765"/>
                </a:lnTo>
                <a:lnTo>
                  <a:pt x="268175" y="151313"/>
                </a:lnTo>
                <a:lnTo>
                  <a:pt x="270828" y="144495"/>
                </a:lnTo>
                <a:lnTo>
                  <a:pt x="272031" y="135146"/>
                </a:lnTo>
                <a:lnTo>
                  <a:pt x="271492" y="125924"/>
                </a:lnTo>
                <a:lnTo>
                  <a:pt x="268961" y="117468"/>
                </a:lnTo>
                <a:lnTo>
                  <a:pt x="264192" y="110417"/>
                </a:lnTo>
                <a:lnTo>
                  <a:pt x="264192" y="107689"/>
                </a:lnTo>
                <a:lnTo>
                  <a:pt x="265518" y="106327"/>
                </a:lnTo>
                <a:lnTo>
                  <a:pt x="270393" y="92610"/>
                </a:lnTo>
                <a:lnTo>
                  <a:pt x="275641" y="75315"/>
                </a:lnTo>
                <a:lnTo>
                  <a:pt x="279091" y="56784"/>
                </a:lnTo>
                <a:lnTo>
                  <a:pt x="279062" y="52099"/>
                </a:lnTo>
                <a:lnTo>
                  <a:pt x="278794" y="38167"/>
                </a:lnTo>
                <a:lnTo>
                  <a:pt x="269439" y="20893"/>
                </a:lnTo>
                <a:lnTo>
                  <a:pt x="262477" y="163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9179" y="4469891"/>
            <a:ext cx="1844039" cy="661670"/>
          </a:xfrm>
          <a:custGeom>
            <a:avLst/>
            <a:gdLst/>
            <a:ahLst/>
            <a:cxnLst/>
            <a:rect l="l" t="t" r="r" b="b"/>
            <a:pathLst>
              <a:path w="1844040" h="661670">
                <a:moveTo>
                  <a:pt x="0" y="661416"/>
                </a:moveTo>
                <a:lnTo>
                  <a:pt x="1844039" y="661416"/>
                </a:lnTo>
                <a:lnTo>
                  <a:pt x="1844039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5A5858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69179" y="4514469"/>
            <a:ext cx="1844039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Sarah</a:t>
            </a:r>
            <a:endParaRPr sz="1000">
              <a:latin typeface="Arial"/>
              <a:cs typeface="Arial"/>
            </a:endParaRPr>
          </a:p>
          <a:p>
            <a:pPr marL="547370">
              <a:lnSpc>
                <a:spcPct val="100000"/>
              </a:lnSpc>
            </a:pPr>
            <a:r>
              <a:rPr sz="1000" b="1" i="1" spc="-5" dirty="0">
                <a:solidFill>
                  <a:srgbClr val="FFFFFF"/>
                </a:solidFill>
                <a:latin typeface="Arial"/>
                <a:cs typeface="Arial"/>
              </a:rPr>
              <a:t>Risk &amp;</a:t>
            </a:r>
            <a:r>
              <a:rPr sz="1000" b="1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Arial"/>
                <a:cs typeface="Arial"/>
              </a:rPr>
              <a:t>Investment</a:t>
            </a:r>
            <a:endParaRPr sz="1000">
              <a:latin typeface="Arial"/>
              <a:cs typeface="Arial"/>
            </a:endParaRPr>
          </a:p>
          <a:p>
            <a:pPr marL="547370">
              <a:lnSpc>
                <a:spcPct val="100000"/>
              </a:lnSpc>
            </a:pPr>
            <a:r>
              <a:rPr sz="1000" b="1" i="1" spc="-10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81743" y="4560448"/>
            <a:ext cx="353695" cy="393065"/>
          </a:xfrm>
          <a:custGeom>
            <a:avLst/>
            <a:gdLst/>
            <a:ahLst/>
            <a:cxnLst/>
            <a:rect l="l" t="t" r="r" b="b"/>
            <a:pathLst>
              <a:path w="353695" h="393064">
                <a:moveTo>
                  <a:pt x="190190" y="0"/>
                </a:moveTo>
                <a:lnTo>
                  <a:pt x="171267" y="1150"/>
                </a:lnTo>
                <a:lnTo>
                  <a:pt x="152919" y="5111"/>
                </a:lnTo>
                <a:lnTo>
                  <a:pt x="137561" y="12650"/>
                </a:lnTo>
                <a:lnTo>
                  <a:pt x="127608" y="24535"/>
                </a:lnTo>
                <a:lnTo>
                  <a:pt x="117793" y="24535"/>
                </a:lnTo>
                <a:lnTo>
                  <a:pt x="111660" y="28625"/>
                </a:lnTo>
                <a:lnTo>
                  <a:pt x="106749" y="35443"/>
                </a:lnTo>
                <a:lnTo>
                  <a:pt x="101074" y="52099"/>
                </a:lnTo>
                <a:lnTo>
                  <a:pt x="100922" y="71566"/>
                </a:lnTo>
                <a:lnTo>
                  <a:pt x="103991" y="91033"/>
                </a:lnTo>
                <a:lnTo>
                  <a:pt x="107979" y="107689"/>
                </a:lnTo>
                <a:lnTo>
                  <a:pt x="107979" y="109055"/>
                </a:lnTo>
                <a:lnTo>
                  <a:pt x="109204" y="109055"/>
                </a:lnTo>
                <a:lnTo>
                  <a:pt x="109204" y="110417"/>
                </a:lnTo>
                <a:lnTo>
                  <a:pt x="104795" y="117468"/>
                </a:lnTo>
                <a:lnTo>
                  <a:pt x="102456" y="125924"/>
                </a:lnTo>
                <a:lnTo>
                  <a:pt x="110430" y="159493"/>
                </a:lnTo>
                <a:lnTo>
                  <a:pt x="113365" y="177106"/>
                </a:lnTo>
                <a:lnTo>
                  <a:pt x="119175" y="191015"/>
                </a:lnTo>
                <a:lnTo>
                  <a:pt x="126135" y="201090"/>
                </a:lnTo>
                <a:lnTo>
                  <a:pt x="132520" y="207202"/>
                </a:lnTo>
                <a:lnTo>
                  <a:pt x="132520" y="246736"/>
                </a:lnTo>
                <a:lnTo>
                  <a:pt x="114112" y="254912"/>
                </a:lnTo>
                <a:lnTo>
                  <a:pt x="78395" y="269461"/>
                </a:lnTo>
                <a:lnTo>
                  <a:pt x="49234" y="283370"/>
                </a:lnTo>
                <a:lnTo>
                  <a:pt x="14724" y="314892"/>
                </a:lnTo>
                <a:lnTo>
                  <a:pt x="1840" y="361923"/>
                </a:lnTo>
                <a:lnTo>
                  <a:pt x="0" y="384415"/>
                </a:lnTo>
                <a:lnTo>
                  <a:pt x="0" y="388505"/>
                </a:lnTo>
                <a:lnTo>
                  <a:pt x="2454" y="392595"/>
                </a:lnTo>
                <a:lnTo>
                  <a:pt x="349702" y="392595"/>
                </a:lnTo>
                <a:lnTo>
                  <a:pt x="353383" y="388505"/>
                </a:lnTo>
                <a:lnTo>
                  <a:pt x="353383" y="384415"/>
                </a:lnTo>
                <a:lnTo>
                  <a:pt x="352962" y="377770"/>
                </a:lnTo>
                <a:lnTo>
                  <a:pt x="352765" y="376236"/>
                </a:lnTo>
                <a:lnTo>
                  <a:pt x="14724" y="376236"/>
                </a:lnTo>
                <a:lnTo>
                  <a:pt x="15970" y="366183"/>
                </a:lnTo>
                <a:lnTo>
                  <a:pt x="28221" y="321710"/>
                </a:lnTo>
                <a:lnTo>
                  <a:pt x="60278" y="295808"/>
                </a:lnTo>
                <a:lnTo>
                  <a:pt x="119019" y="269910"/>
                </a:lnTo>
                <a:lnTo>
                  <a:pt x="126382" y="267182"/>
                </a:lnTo>
                <a:lnTo>
                  <a:pt x="133745" y="263092"/>
                </a:lnTo>
                <a:lnTo>
                  <a:pt x="142334" y="260368"/>
                </a:lnTo>
                <a:lnTo>
                  <a:pt x="144790" y="259002"/>
                </a:lnTo>
                <a:lnTo>
                  <a:pt x="147242" y="256278"/>
                </a:lnTo>
                <a:lnTo>
                  <a:pt x="147242" y="200389"/>
                </a:lnTo>
                <a:lnTo>
                  <a:pt x="146016" y="197661"/>
                </a:lnTo>
                <a:lnTo>
                  <a:pt x="143560" y="196299"/>
                </a:lnTo>
                <a:lnTo>
                  <a:pt x="140685" y="193721"/>
                </a:lnTo>
                <a:lnTo>
                  <a:pt x="134358" y="185904"/>
                </a:lnTo>
                <a:lnTo>
                  <a:pt x="128032" y="172718"/>
                </a:lnTo>
                <a:lnTo>
                  <a:pt x="125156" y="154036"/>
                </a:lnTo>
                <a:lnTo>
                  <a:pt x="125156" y="151313"/>
                </a:lnTo>
                <a:lnTo>
                  <a:pt x="122701" y="147223"/>
                </a:lnTo>
                <a:lnTo>
                  <a:pt x="119019" y="147223"/>
                </a:lnTo>
                <a:lnTo>
                  <a:pt x="117793" y="144495"/>
                </a:lnTo>
                <a:lnTo>
                  <a:pt x="115342" y="136319"/>
                </a:lnTo>
                <a:lnTo>
                  <a:pt x="116568" y="129501"/>
                </a:lnTo>
                <a:lnTo>
                  <a:pt x="116568" y="125411"/>
                </a:lnTo>
                <a:lnTo>
                  <a:pt x="117793" y="122687"/>
                </a:lnTo>
                <a:lnTo>
                  <a:pt x="122701" y="119959"/>
                </a:lnTo>
                <a:lnTo>
                  <a:pt x="125156" y="117231"/>
                </a:lnTo>
                <a:lnTo>
                  <a:pt x="125156" y="111779"/>
                </a:lnTo>
                <a:lnTo>
                  <a:pt x="123931" y="109055"/>
                </a:lnTo>
                <a:lnTo>
                  <a:pt x="122701" y="102237"/>
                </a:lnTo>
                <a:lnTo>
                  <a:pt x="119364" y="90055"/>
                </a:lnTo>
                <a:lnTo>
                  <a:pt x="116258" y="74294"/>
                </a:lnTo>
                <a:lnTo>
                  <a:pt x="115453" y="58532"/>
                </a:lnTo>
                <a:lnTo>
                  <a:pt x="119019" y="46347"/>
                </a:lnTo>
                <a:lnTo>
                  <a:pt x="121475" y="42257"/>
                </a:lnTo>
                <a:lnTo>
                  <a:pt x="125156" y="39534"/>
                </a:lnTo>
                <a:lnTo>
                  <a:pt x="134971" y="39534"/>
                </a:lnTo>
                <a:lnTo>
                  <a:pt x="138653" y="36805"/>
                </a:lnTo>
                <a:lnTo>
                  <a:pt x="188960" y="16360"/>
                </a:lnTo>
                <a:lnTo>
                  <a:pt x="242595" y="16360"/>
                </a:lnTo>
                <a:lnTo>
                  <a:pt x="232674" y="9370"/>
                </a:lnTo>
                <a:lnTo>
                  <a:pt x="211949" y="2704"/>
                </a:lnTo>
                <a:lnTo>
                  <a:pt x="190190" y="0"/>
                </a:lnTo>
                <a:close/>
              </a:path>
              <a:path w="353695" h="393064">
                <a:moveTo>
                  <a:pt x="242595" y="16360"/>
                </a:moveTo>
                <a:lnTo>
                  <a:pt x="188960" y="16360"/>
                </a:lnTo>
                <a:lnTo>
                  <a:pt x="209475" y="18872"/>
                </a:lnTo>
                <a:lnTo>
                  <a:pt x="226078" y="24196"/>
                </a:lnTo>
                <a:lnTo>
                  <a:pt x="237620" y="32077"/>
                </a:lnTo>
                <a:lnTo>
                  <a:pt x="242949" y="42257"/>
                </a:lnTo>
                <a:lnTo>
                  <a:pt x="242950" y="56784"/>
                </a:lnTo>
                <a:lnTo>
                  <a:pt x="240190" y="72589"/>
                </a:lnTo>
                <a:lnTo>
                  <a:pt x="236049" y="87883"/>
                </a:lnTo>
                <a:lnTo>
                  <a:pt x="231909" y="100875"/>
                </a:lnTo>
                <a:lnTo>
                  <a:pt x="229453" y="107689"/>
                </a:lnTo>
                <a:lnTo>
                  <a:pt x="228227" y="110417"/>
                </a:lnTo>
                <a:lnTo>
                  <a:pt x="228334" y="117468"/>
                </a:lnTo>
                <a:lnTo>
                  <a:pt x="229453" y="119959"/>
                </a:lnTo>
                <a:lnTo>
                  <a:pt x="234360" y="122687"/>
                </a:lnTo>
                <a:lnTo>
                  <a:pt x="235590" y="125411"/>
                </a:lnTo>
                <a:lnTo>
                  <a:pt x="235590" y="129501"/>
                </a:lnTo>
                <a:lnTo>
                  <a:pt x="236816" y="136319"/>
                </a:lnTo>
                <a:lnTo>
                  <a:pt x="234360" y="144495"/>
                </a:lnTo>
                <a:lnTo>
                  <a:pt x="233135" y="147223"/>
                </a:lnTo>
                <a:lnTo>
                  <a:pt x="230679" y="147223"/>
                </a:lnTo>
                <a:lnTo>
                  <a:pt x="228227" y="151313"/>
                </a:lnTo>
                <a:lnTo>
                  <a:pt x="212179" y="193721"/>
                </a:lnTo>
                <a:lnTo>
                  <a:pt x="208594" y="196299"/>
                </a:lnTo>
                <a:lnTo>
                  <a:pt x="207368" y="197661"/>
                </a:lnTo>
                <a:lnTo>
                  <a:pt x="206138" y="200389"/>
                </a:lnTo>
                <a:lnTo>
                  <a:pt x="206138" y="256278"/>
                </a:lnTo>
                <a:lnTo>
                  <a:pt x="207368" y="259002"/>
                </a:lnTo>
                <a:lnTo>
                  <a:pt x="218409" y="263092"/>
                </a:lnTo>
                <a:lnTo>
                  <a:pt x="225772" y="267182"/>
                </a:lnTo>
                <a:lnTo>
                  <a:pt x="264923" y="282986"/>
                </a:lnTo>
                <a:lnTo>
                  <a:pt x="312853" y="308631"/>
                </a:lnTo>
                <a:lnTo>
                  <a:pt x="333904" y="353063"/>
                </a:lnTo>
                <a:lnTo>
                  <a:pt x="337431" y="376236"/>
                </a:lnTo>
                <a:lnTo>
                  <a:pt x="352765" y="376236"/>
                </a:lnTo>
                <a:lnTo>
                  <a:pt x="337431" y="314892"/>
                </a:lnTo>
                <a:lnTo>
                  <a:pt x="302921" y="283370"/>
                </a:lnTo>
                <a:lnTo>
                  <a:pt x="238042" y="254912"/>
                </a:lnTo>
                <a:lnTo>
                  <a:pt x="233135" y="252188"/>
                </a:lnTo>
                <a:lnTo>
                  <a:pt x="220864" y="246736"/>
                </a:lnTo>
                <a:lnTo>
                  <a:pt x="220864" y="207202"/>
                </a:lnTo>
                <a:lnTo>
                  <a:pt x="226558" y="201090"/>
                </a:lnTo>
                <a:lnTo>
                  <a:pt x="233287" y="191015"/>
                </a:lnTo>
                <a:lnTo>
                  <a:pt x="239327" y="177106"/>
                </a:lnTo>
                <a:lnTo>
                  <a:pt x="242949" y="159493"/>
                </a:lnTo>
                <a:lnTo>
                  <a:pt x="245405" y="156765"/>
                </a:lnTo>
                <a:lnTo>
                  <a:pt x="247861" y="151313"/>
                </a:lnTo>
                <a:lnTo>
                  <a:pt x="250312" y="144495"/>
                </a:lnTo>
                <a:lnTo>
                  <a:pt x="251425" y="135146"/>
                </a:lnTo>
                <a:lnTo>
                  <a:pt x="250926" y="125924"/>
                </a:lnTo>
                <a:lnTo>
                  <a:pt x="248587" y="117468"/>
                </a:lnTo>
                <a:lnTo>
                  <a:pt x="244179" y="110417"/>
                </a:lnTo>
                <a:lnTo>
                  <a:pt x="244179" y="107689"/>
                </a:lnTo>
                <a:lnTo>
                  <a:pt x="245405" y="106327"/>
                </a:lnTo>
                <a:lnTo>
                  <a:pt x="249910" y="92610"/>
                </a:lnTo>
                <a:lnTo>
                  <a:pt x="254761" y="75315"/>
                </a:lnTo>
                <a:lnTo>
                  <a:pt x="257950" y="56784"/>
                </a:lnTo>
                <a:lnTo>
                  <a:pt x="257923" y="52099"/>
                </a:lnTo>
                <a:lnTo>
                  <a:pt x="257675" y="38167"/>
                </a:lnTo>
                <a:lnTo>
                  <a:pt x="249029" y="20893"/>
                </a:lnTo>
                <a:lnTo>
                  <a:pt x="242595" y="163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67219" y="3637915"/>
            <a:ext cx="1835150" cy="5892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492125">
              <a:lnSpc>
                <a:spcPts val="1080"/>
              </a:lnSpc>
              <a:spcBef>
                <a:spcPts val="229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URD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CABLES  </a:t>
            </a:r>
            <a:r>
              <a:rPr sz="1000" b="1" spc="-10" dirty="0">
                <a:solidFill>
                  <a:srgbClr val="FFB500"/>
                </a:solidFill>
                <a:latin typeface="Arial"/>
                <a:cs typeface="Arial"/>
              </a:rPr>
              <a:t>FORECASTS </a:t>
            </a:r>
            <a:r>
              <a:rPr sz="1000" b="1" dirty="0">
                <a:solidFill>
                  <a:srgbClr val="FFB500"/>
                </a:solidFill>
                <a:latin typeface="Arial"/>
                <a:cs typeface="Arial"/>
              </a:rPr>
              <a:t>THE </a:t>
            </a:r>
            <a:r>
              <a:rPr sz="1000" b="1" spc="-15" dirty="0">
                <a:solidFill>
                  <a:srgbClr val="FFB500"/>
                </a:solidFill>
                <a:latin typeface="Arial"/>
                <a:cs typeface="Arial"/>
              </a:rPr>
              <a:t>LOAD AND 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SELECTS </a:t>
            </a:r>
            <a:r>
              <a:rPr sz="1000" b="1" dirty="0">
                <a:solidFill>
                  <a:srgbClr val="FFB500"/>
                </a:solidFill>
                <a:latin typeface="Arial"/>
                <a:cs typeface="Arial"/>
              </a:rPr>
              <a:t>RECOMMENDED  </a:t>
            </a:r>
            <a:r>
              <a:rPr sz="1000" b="1" spc="-10" dirty="0">
                <a:solidFill>
                  <a:srgbClr val="FFB500"/>
                </a:solidFill>
                <a:latin typeface="Arial"/>
                <a:cs typeface="Arial"/>
              </a:rPr>
              <a:t>ACTION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FOR</a:t>
            </a:r>
            <a:r>
              <a:rPr sz="1000" b="1" spc="-2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TRANSFORMER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34200" y="2104644"/>
            <a:ext cx="1902460" cy="256540"/>
          </a:xfrm>
          <a:prstGeom prst="rect">
            <a:avLst/>
          </a:prstGeom>
          <a:solidFill>
            <a:srgbClr val="5A5858">
              <a:alpha val="56077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568325">
              <a:lnSpc>
                <a:spcPct val="100000"/>
              </a:lnSpc>
              <a:spcBef>
                <a:spcPts val="380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SCENARIO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071764" y="2886765"/>
            <a:ext cx="357505" cy="387350"/>
          </a:xfrm>
          <a:custGeom>
            <a:avLst/>
            <a:gdLst/>
            <a:ahLst/>
            <a:cxnLst/>
            <a:rect l="l" t="t" r="r" b="b"/>
            <a:pathLst>
              <a:path w="357504" h="387350">
                <a:moveTo>
                  <a:pt x="270016" y="0"/>
                </a:moveTo>
                <a:lnTo>
                  <a:pt x="205540" y="10647"/>
                </a:lnTo>
                <a:lnTo>
                  <a:pt x="158683" y="59731"/>
                </a:lnTo>
                <a:lnTo>
                  <a:pt x="146964" y="126217"/>
                </a:lnTo>
                <a:lnTo>
                  <a:pt x="155310" y="159974"/>
                </a:lnTo>
                <a:lnTo>
                  <a:pt x="11364" y="317315"/>
                </a:lnTo>
                <a:lnTo>
                  <a:pt x="6392" y="323727"/>
                </a:lnTo>
                <a:lnTo>
                  <a:pt x="2841" y="330652"/>
                </a:lnTo>
                <a:lnTo>
                  <a:pt x="710" y="338092"/>
                </a:lnTo>
                <a:lnTo>
                  <a:pt x="0" y="346046"/>
                </a:lnTo>
                <a:lnTo>
                  <a:pt x="690" y="354190"/>
                </a:lnTo>
                <a:lnTo>
                  <a:pt x="30343" y="386322"/>
                </a:lnTo>
                <a:lnTo>
                  <a:pt x="37879" y="387091"/>
                </a:lnTo>
                <a:lnTo>
                  <a:pt x="45220" y="386322"/>
                </a:lnTo>
                <a:lnTo>
                  <a:pt x="52086" y="384013"/>
                </a:lnTo>
                <a:lnTo>
                  <a:pt x="58479" y="380165"/>
                </a:lnTo>
                <a:lnTo>
                  <a:pt x="64398" y="374777"/>
                </a:lnTo>
                <a:lnTo>
                  <a:pt x="68220" y="370673"/>
                </a:lnTo>
                <a:lnTo>
                  <a:pt x="31567" y="370673"/>
                </a:lnTo>
                <a:lnTo>
                  <a:pt x="25253" y="367936"/>
                </a:lnTo>
                <a:lnTo>
                  <a:pt x="21465" y="363832"/>
                </a:lnTo>
                <a:lnTo>
                  <a:pt x="17677" y="358359"/>
                </a:lnTo>
                <a:lnTo>
                  <a:pt x="15152" y="352885"/>
                </a:lnTo>
                <a:lnTo>
                  <a:pt x="15152" y="339203"/>
                </a:lnTo>
                <a:lnTo>
                  <a:pt x="17677" y="333731"/>
                </a:lnTo>
                <a:lnTo>
                  <a:pt x="21465" y="328259"/>
                </a:lnTo>
                <a:lnTo>
                  <a:pt x="172987" y="165446"/>
                </a:lnTo>
                <a:lnTo>
                  <a:pt x="172987" y="161341"/>
                </a:lnTo>
                <a:lnTo>
                  <a:pt x="171725" y="158603"/>
                </a:lnTo>
                <a:lnTo>
                  <a:pt x="162926" y="128717"/>
                </a:lnTo>
                <a:lnTo>
                  <a:pt x="162886" y="98062"/>
                </a:lnTo>
                <a:lnTo>
                  <a:pt x="171370" y="68944"/>
                </a:lnTo>
                <a:lnTo>
                  <a:pt x="202483" y="31105"/>
                </a:lnTo>
                <a:lnTo>
                  <a:pt x="253798" y="14944"/>
                </a:lnTo>
                <a:lnTo>
                  <a:pt x="305567" y="14944"/>
                </a:lnTo>
                <a:lnTo>
                  <a:pt x="304306" y="12210"/>
                </a:lnTo>
                <a:lnTo>
                  <a:pt x="301779" y="10839"/>
                </a:lnTo>
                <a:lnTo>
                  <a:pt x="270016" y="0"/>
                </a:lnTo>
                <a:close/>
              </a:path>
              <a:path w="357504" h="387350">
                <a:moveTo>
                  <a:pt x="208340" y="199649"/>
                </a:moveTo>
                <a:lnTo>
                  <a:pt x="204552" y="199649"/>
                </a:lnTo>
                <a:lnTo>
                  <a:pt x="49244" y="367936"/>
                </a:lnTo>
                <a:lnTo>
                  <a:pt x="42929" y="370673"/>
                </a:lnTo>
                <a:lnTo>
                  <a:pt x="68220" y="370673"/>
                </a:lnTo>
                <a:lnTo>
                  <a:pt x="209606" y="218803"/>
                </a:lnTo>
                <a:lnTo>
                  <a:pt x="291818" y="218803"/>
                </a:lnTo>
                <a:lnTo>
                  <a:pt x="301405" y="215148"/>
                </a:lnTo>
                <a:lnTo>
                  <a:pt x="306968" y="210596"/>
                </a:lnTo>
                <a:lnTo>
                  <a:pt x="266740" y="210596"/>
                </a:lnTo>
                <a:lnTo>
                  <a:pt x="238448" y="210552"/>
                </a:lnTo>
                <a:lnTo>
                  <a:pt x="210868" y="201016"/>
                </a:lnTo>
                <a:lnTo>
                  <a:pt x="208340" y="199649"/>
                </a:lnTo>
                <a:close/>
              </a:path>
              <a:path w="357504" h="387350">
                <a:moveTo>
                  <a:pt x="291818" y="218803"/>
                </a:moveTo>
                <a:lnTo>
                  <a:pt x="209606" y="218803"/>
                </a:lnTo>
                <a:lnTo>
                  <a:pt x="240206" y="227846"/>
                </a:lnTo>
                <a:lnTo>
                  <a:pt x="271634" y="226499"/>
                </a:lnTo>
                <a:lnTo>
                  <a:pt x="291818" y="218803"/>
                </a:lnTo>
                <a:close/>
              </a:path>
              <a:path w="357504" h="387350">
                <a:moveTo>
                  <a:pt x="352428" y="79249"/>
                </a:moveTo>
                <a:lnTo>
                  <a:pt x="337137" y="79249"/>
                </a:lnTo>
                <a:lnTo>
                  <a:pt x="342857" y="106656"/>
                </a:lnTo>
                <a:lnTo>
                  <a:pt x="341239" y="134320"/>
                </a:lnTo>
                <a:lnTo>
                  <a:pt x="332519" y="160444"/>
                </a:lnTo>
                <a:lnTo>
                  <a:pt x="316933" y="183233"/>
                </a:lnTo>
                <a:lnTo>
                  <a:pt x="293612" y="201404"/>
                </a:lnTo>
                <a:lnTo>
                  <a:pt x="266740" y="210596"/>
                </a:lnTo>
                <a:lnTo>
                  <a:pt x="306968" y="210596"/>
                </a:lnTo>
                <a:lnTo>
                  <a:pt x="327033" y="194177"/>
                </a:lnTo>
                <a:lnTo>
                  <a:pt x="346882" y="164590"/>
                </a:lnTo>
                <a:lnTo>
                  <a:pt x="357023" y="130898"/>
                </a:lnTo>
                <a:lnTo>
                  <a:pt x="357220" y="95668"/>
                </a:lnTo>
                <a:lnTo>
                  <a:pt x="352428" y="79249"/>
                </a:lnTo>
                <a:close/>
              </a:path>
              <a:path w="357504" h="387350">
                <a:moveTo>
                  <a:pt x="305567" y="14944"/>
                </a:moveTo>
                <a:lnTo>
                  <a:pt x="253798" y="14944"/>
                </a:lnTo>
                <a:lnTo>
                  <a:pt x="261571" y="15221"/>
                </a:lnTo>
                <a:lnTo>
                  <a:pt x="269581" y="16140"/>
                </a:lnTo>
                <a:lnTo>
                  <a:pt x="277591" y="17829"/>
                </a:lnTo>
                <a:lnTo>
                  <a:pt x="285363" y="20416"/>
                </a:lnTo>
                <a:lnTo>
                  <a:pt x="243698" y="66934"/>
                </a:lnTo>
                <a:lnTo>
                  <a:pt x="242433" y="68305"/>
                </a:lnTo>
                <a:lnTo>
                  <a:pt x="242433" y="123033"/>
                </a:lnTo>
                <a:lnTo>
                  <a:pt x="244960" y="127134"/>
                </a:lnTo>
                <a:lnTo>
                  <a:pt x="291679" y="127134"/>
                </a:lnTo>
                <a:lnTo>
                  <a:pt x="294202" y="125767"/>
                </a:lnTo>
                <a:lnTo>
                  <a:pt x="308092" y="110718"/>
                </a:lnTo>
                <a:lnTo>
                  <a:pt x="257587" y="110718"/>
                </a:lnTo>
                <a:lnTo>
                  <a:pt x="257587" y="76511"/>
                </a:lnTo>
                <a:lnTo>
                  <a:pt x="304306" y="24521"/>
                </a:lnTo>
                <a:lnTo>
                  <a:pt x="306829" y="19049"/>
                </a:lnTo>
                <a:lnTo>
                  <a:pt x="305567" y="16311"/>
                </a:lnTo>
                <a:lnTo>
                  <a:pt x="305567" y="14944"/>
                </a:lnTo>
                <a:close/>
              </a:path>
              <a:path w="357504" h="387350">
                <a:moveTo>
                  <a:pt x="340921" y="55990"/>
                </a:moveTo>
                <a:lnTo>
                  <a:pt x="338398" y="55990"/>
                </a:lnTo>
                <a:lnTo>
                  <a:pt x="335871" y="57357"/>
                </a:lnTo>
                <a:lnTo>
                  <a:pt x="286629" y="110718"/>
                </a:lnTo>
                <a:lnTo>
                  <a:pt x="308092" y="110718"/>
                </a:lnTo>
                <a:lnTo>
                  <a:pt x="337137" y="79249"/>
                </a:lnTo>
                <a:lnTo>
                  <a:pt x="352428" y="79249"/>
                </a:lnTo>
                <a:lnTo>
                  <a:pt x="347237" y="61462"/>
                </a:lnTo>
                <a:lnTo>
                  <a:pt x="345975" y="58728"/>
                </a:lnTo>
                <a:lnTo>
                  <a:pt x="340921" y="55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4200" y="4482084"/>
            <a:ext cx="1902460" cy="661670"/>
          </a:xfrm>
          <a:custGeom>
            <a:avLst/>
            <a:gdLst/>
            <a:ahLst/>
            <a:cxnLst/>
            <a:rect l="l" t="t" r="r" b="b"/>
            <a:pathLst>
              <a:path w="1902459" h="661670">
                <a:moveTo>
                  <a:pt x="0" y="661415"/>
                </a:moveTo>
                <a:lnTo>
                  <a:pt x="1901952" y="661415"/>
                </a:lnTo>
                <a:lnTo>
                  <a:pt x="1901952" y="0"/>
                </a:lnTo>
                <a:lnTo>
                  <a:pt x="0" y="0"/>
                </a:lnTo>
                <a:lnTo>
                  <a:pt x="0" y="661415"/>
                </a:lnTo>
                <a:close/>
              </a:path>
            </a:pathLst>
          </a:custGeom>
          <a:solidFill>
            <a:srgbClr val="5A5858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934200" y="4562602"/>
            <a:ext cx="19024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720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Wayne</a:t>
            </a:r>
            <a:endParaRPr sz="1000">
              <a:latin typeface="Arial"/>
              <a:cs typeface="Arial"/>
            </a:endParaRPr>
          </a:p>
          <a:p>
            <a:pPr marL="497205">
              <a:lnSpc>
                <a:spcPct val="100000"/>
              </a:lnSpc>
            </a:pPr>
            <a:r>
              <a:rPr sz="1000" b="1" i="1" spc="-5" dirty="0">
                <a:solidFill>
                  <a:srgbClr val="FFFFFF"/>
                </a:solidFill>
                <a:latin typeface="Arial"/>
                <a:cs typeface="Arial"/>
              </a:rPr>
              <a:t>Distribution Engineer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50023" y="4572618"/>
            <a:ext cx="363855" cy="391160"/>
          </a:xfrm>
          <a:custGeom>
            <a:avLst/>
            <a:gdLst/>
            <a:ahLst/>
            <a:cxnLst/>
            <a:rect l="l" t="t" r="r" b="b"/>
            <a:pathLst>
              <a:path w="363854" h="391160">
                <a:moveTo>
                  <a:pt x="195643" y="0"/>
                </a:moveTo>
                <a:lnTo>
                  <a:pt x="176177" y="1145"/>
                </a:lnTo>
                <a:lnTo>
                  <a:pt x="157303" y="5092"/>
                </a:lnTo>
                <a:lnTo>
                  <a:pt x="141504" y="12604"/>
                </a:lnTo>
                <a:lnTo>
                  <a:pt x="131266" y="24444"/>
                </a:lnTo>
                <a:lnTo>
                  <a:pt x="121170" y="24444"/>
                </a:lnTo>
                <a:lnTo>
                  <a:pt x="114861" y="28519"/>
                </a:lnTo>
                <a:lnTo>
                  <a:pt x="109809" y="35312"/>
                </a:lnTo>
                <a:lnTo>
                  <a:pt x="103972" y="51906"/>
                </a:lnTo>
                <a:lnTo>
                  <a:pt x="103815" y="71301"/>
                </a:lnTo>
                <a:lnTo>
                  <a:pt x="106972" y="90696"/>
                </a:lnTo>
                <a:lnTo>
                  <a:pt x="111074" y="107290"/>
                </a:lnTo>
                <a:lnTo>
                  <a:pt x="111074" y="108652"/>
                </a:lnTo>
                <a:lnTo>
                  <a:pt x="112335" y="108652"/>
                </a:lnTo>
                <a:lnTo>
                  <a:pt x="112335" y="110009"/>
                </a:lnTo>
                <a:lnTo>
                  <a:pt x="107799" y="117033"/>
                </a:lnTo>
                <a:lnTo>
                  <a:pt x="105393" y="125458"/>
                </a:lnTo>
                <a:lnTo>
                  <a:pt x="113596" y="158903"/>
                </a:lnTo>
                <a:lnTo>
                  <a:pt x="116615" y="176451"/>
                </a:lnTo>
                <a:lnTo>
                  <a:pt x="122592" y="190308"/>
                </a:lnTo>
                <a:lnTo>
                  <a:pt x="129751" y="200346"/>
                </a:lnTo>
                <a:lnTo>
                  <a:pt x="136319" y="206436"/>
                </a:lnTo>
                <a:lnTo>
                  <a:pt x="136319" y="245824"/>
                </a:lnTo>
                <a:lnTo>
                  <a:pt x="117384" y="253969"/>
                </a:lnTo>
                <a:lnTo>
                  <a:pt x="80642" y="268465"/>
                </a:lnTo>
                <a:lnTo>
                  <a:pt x="50646" y="282322"/>
                </a:lnTo>
                <a:lnTo>
                  <a:pt x="15146" y="313727"/>
                </a:lnTo>
                <a:lnTo>
                  <a:pt x="1893" y="360585"/>
                </a:lnTo>
                <a:lnTo>
                  <a:pt x="0" y="382994"/>
                </a:lnTo>
                <a:lnTo>
                  <a:pt x="0" y="387068"/>
                </a:lnTo>
                <a:lnTo>
                  <a:pt x="2524" y="391143"/>
                </a:lnTo>
                <a:lnTo>
                  <a:pt x="359728" y="391143"/>
                </a:lnTo>
                <a:lnTo>
                  <a:pt x="363516" y="387068"/>
                </a:lnTo>
                <a:lnTo>
                  <a:pt x="363516" y="382994"/>
                </a:lnTo>
                <a:lnTo>
                  <a:pt x="363082" y="376373"/>
                </a:lnTo>
                <a:lnTo>
                  <a:pt x="362879" y="374845"/>
                </a:lnTo>
                <a:lnTo>
                  <a:pt x="15146" y="374845"/>
                </a:lnTo>
                <a:lnTo>
                  <a:pt x="16428" y="364829"/>
                </a:lnTo>
                <a:lnTo>
                  <a:pt x="29030" y="320520"/>
                </a:lnTo>
                <a:lnTo>
                  <a:pt x="62006" y="294715"/>
                </a:lnTo>
                <a:lnTo>
                  <a:pt x="128132" y="266662"/>
                </a:lnTo>
                <a:lnTo>
                  <a:pt x="133951" y="264157"/>
                </a:lnTo>
                <a:lnTo>
                  <a:pt x="140006" y="261654"/>
                </a:lnTo>
                <a:lnTo>
                  <a:pt x="146415" y="259406"/>
                </a:lnTo>
                <a:lnTo>
                  <a:pt x="148941" y="258044"/>
                </a:lnTo>
                <a:lnTo>
                  <a:pt x="151463" y="255331"/>
                </a:lnTo>
                <a:lnTo>
                  <a:pt x="151463" y="199648"/>
                </a:lnTo>
                <a:lnTo>
                  <a:pt x="150202" y="196930"/>
                </a:lnTo>
                <a:lnTo>
                  <a:pt x="147676" y="195573"/>
                </a:lnTo>
                <a:lnTo>
                  <a:pt x="144718" y="193005"/>
                </a:lnTo>
                <a:lnTo>
                  <a:pt x="138210" y="185217"/>
                </a:lnTo>
                <a:lnTo>
                  <a:pt x="131703" y="172080"/>
                </a:lnTo>
                <a:lnTo>
                  <a:pt x="128745" y="153467"/>
                </a:lnTo>
                <a:lnTo>
                  <a:pt x="128745" y="150753"/>
                </a:lnTo>
                <a:lnTo>
                  <a:pt x="126219" y="146678"/>
                </a:lnTo>
                <a:lnTo>
                  <a:pt x="122431" y="146678"/>
                </a:lnTo>
                <a:lnTo>
                  <a:pt x="121171" y="143960"/>
                </a:lnTo>
                <a:lnTo>
                  <a:pt x="118649" y="135815"/>
                </a:lnTo>
                <a:lnTo>
                  <a:pt x="119910" y="129022"/>
                </a:lnTo>
                <a:lnTo>
                  <a:pt x="119910" y="124947"/>
                </a:lnTo>
                <a:lnTo>
                  <a:pt x="121171" y="122233"/>
                </a:lnTo>
                <a:lnTo>
                  <a:pt x="126219" y="119515"/>
                </a:lnTo>
                <a:lnTo>
                  <a:pt x="128745" y="116797"/>
                </a:lnTo>
                <a:lnTo>
                  <a:pt x="128745" y="111365"/>
                </a:lnTo>
                <a:lnTo>
                  <a:pt x="127484" y="108652"/>
                </a:lnTo>
                <a:lnTo>
                  <a:pt x="126219" y="101859"/>
                </a:lnTo>
                <a:lnTo>
                  <a:pt x="122787" y="89722"/>
                </a:lnTo>
                <a:lnTo>
                  <a:pt x="119592" y="74019"/>
                </a:lnTo>
                <a:lnTo>
                  <a:pt x="118763" y="58315"/>
                </a:lnTo>
                <a:lnTo>
                  <a:pt x="122431" y="46176"/>
                </a:lnTo>
                <a:lnTo>
                  <a:pt x="124957" y="42101"/>
                </a:lnTo>
                <a:lnTo>
                  <a:pt x="128745" y="39387"/>
                </a:lnTo>
                <a:lnTo>
                  <a:pt x="138841" y="39387"/>
                </a:lnTo>
                <a:lnTo>
                  <a:pt x="142628" y="36669"/>
                </a:lnTo>
                <a:lnTo>
                  <a:pt x="194378" y="16299"/>
                </a:lnTo>
                <a:lnTo>
                  <a:pt x="249550" y="16299"/>
                </a:lnTo>
                <a:lnTo>
                  <a:pt x="239345" y="9335"/>
                </a:lnTo>
                <a:lnTo>
                  <a:pt x="218026" y="2694"/>
                </a:lnTo>
                <a:lnTo>
                  <a:pt x="195643" y="0"/>
                </a:lnTo>
                <a:close/>
              </a:path>
              <a:path w="363854" h="391160">
                <a:moveTo>
                  <a:pt x="249550" y="16299"/>
                </a:moveTo>
                <a:lnTo>
                  <a:pt x="194378" y="16299"/>
                </a:lnTo>
                <a:lnTo>
                  <a:pt x="215480" y="18802"/>
                </a:lnTo>
                <a:lnTo>
                  <a:pt x="232560" y="24107"/>
                </a:lnTo>
                <a:lnTo>
                  <a:pt x="244433" y="31958"/>
                </a:lnTo>
                <a:lnTo>
                  <a:pt x="249915" y="42101"/>
                </a:lnTo>
                <a:lnTo>
                  <a:pt x="249916" y="56574"/>
                </a:lnTo>
                <a:lnTo>
                  <a:pt x="247077" y="72321"/>
                </a:lnTo>
                <a:lnTo>
                  <a:pt x="242817" y="87558"/>
                </a:lnTo>
                <a:lnTo>
                  <a:pt x="238558" y="100502"/>
                </a:lnTo>
                <a:lnTo>
                  <a:pt x="236032" y="107291"/>
                </a:lnTo>
                <a:lnTo>
                  <a:pt x="234771" y="110009"/>
                </a:lnTo>
                <a:lnTo>
                  <a:pt x="234880" y="117033"/>
                </a:lnTo>
                <a:lnTo>
                  <a:pt x="236032" y="119515"/>
                </a:lnTo>
                <a:lnTo>
                  <a:pt x="241080" y="122233"/>
                </a:lnTo>
                <a:lnTo>
                  <a:pt x="242345" y="124947"/>
                </a:lnTo>
                <a:lnTo>
                  <a:pt x="242345" y="129022"/>
                </a:lnTo>
                <a:lnTo>
                  <a:pt x="243606" y="135815"/>
                </a:lnTo>
                <a:lnTo>
                  <a:pt x="241080" y="143960"/>
                </a:lnTo>
                <a:lnTo>
                  <a:pt x="239819" y="146678"/>
                </a:lnTo>
                <a:lnTo>
                  <a:pt x="237293" y="146678"/>
                </a:lnTo>
                <a:lnTo>
                  <a:pt x="234771" y="150753"/>
                </a:lnTo>
                <a:lnTo>
                  <a:pt x="218262" y="193005"/>
                </a:lnTo>
                <a:lnTo>
                  <a:pt x="214574" y="195573"/>
                </a:lnTo>
                <a:lnTo>
                  <a:pt x="213313" y="196930"/>
                </a:lnTo>
                <a:lnTo>
                  <a:pt x="212048" y="199648"/>
                </a:lnTo>
                <a:lnTo>
                  <a:pt x="212048" y="255331"/>
                </a:lnTo>
                <a:lnTo>
                  <a:pt x="213314" y="258044"/>
                </a:lnTo>
                <a:lnTo>
                  <a:pt x="224671" y="262119"/>
                </a:lnTo>
                <a:lnTo>
                  <a:pt x="232245" y="266194"/>
                </a:lnTo>
                <a:lnTo>
                  <a:pt x="272519" y="281940"/>
                </a:lnTo>
                <a:lnTo>
                  <a:pt x="321823" y="307490"/>
                </a:lnTo>
                <a:lnTo>
                  <a:pt x="343478" y="351758"/>
                </a:lnTo>
                <a:lnTo>
                  <a:pt x="347106" y="374845"/>
                </a:lnTo>
                <a:lnTo>
                  <a:pt x="362879" y="374845"/>
                </a:lnTo>
                <a:lnTo>
                  <a:pt x="347106" y="313727"/>
                </a:lnTo>
                <a:lnTo>
                  <a:pt x="311607" y="282322"/>
                </a:lnTo>
                <a:lnTo>
                  <a:pt x="244867" y="253969"/>
                </a:lnTo>
                <a:lnTo>
                  <a:pt x="239819" y="251256"/>
                </a:lnTo>
                <a:lnTo>
                  <a:pt x="227197" y="245824"/>
                </a:lnTo>
                <a:lnTo>
                  <a:pt x="227197" y="206436"/>
                </a:lnTo>
                <a:lnTo>
                  <a:pt x="233053" y="200346"/>
                </a:lnTo>
                <a:lnTo>
                  <a:pt x="239976" y="190309"/>
                </a:lnTo>
                <a:lnTo>
                  <a:pt x="246189" y="176452"/>
                </a:lnTo>
                <a:lnTo>
                  <a:pt x="249915" y="158903"/>
                </a:lnTo>
                <a:lnTo>
                  <a:pt x="252441" y="156185"/>
                </a:lnTo>
                <a:lnTo>
                  <a:pt x="254967" y="150753"/>
                </a:lnTo>
                <a:lnTo>
                  <a:pt x="257489" y="143960"/>
                </a:lnTo>
                <a:lnTo>
                  <a:pt x="258634" y="134646"/>
                </a:lnTo>
                <a:lnTo>
                  <a:pt x="258121" y="125458"/>
                </a:lnTo>
                <a:lnTo>
                  <a:pt x="255715" y="117033"/>
                </a:lnTo>
                <a:lnTo>
                  <a:pt x="251180" y="110009"/>
                </a:lnTo>
                <a:lnTo>
                  <a:pt x="251180" y="107291"/>
                </a:lnTo>
                <a:lnTo>
                  <a:pt x="252441" y="105934"/>
                </a:lnTo>
                <a:lnTo>
                  <a:pt x="257075" y="92268"/>
                </a:lnTo>
                <a:lnTo>
                  <a:pt x="262065" y="75036"/>
                </a:lnTo>
                <a:lnTo>
                  <a:pt x="265346" y="56574"/>
                </a:lnTo>
                <a:lnTo>
                  <a:pt x="265318" y="51907"/>
                </a:lnTo>
                <a:lnTo>
                  <a:pt x="265063" y="38026"/>
                </a:lnTo>
                <a:lnTo>
                  <a:pt x="256169" y="20816"/>
                </a:lnTo>
                <a:lnTo>
                  <a:pt x="249550" y="16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243441" y="3626358"/>
            <a:ext cx="1701164" cy="4521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89535">
              <a:lnSpc>
                <a:spcPts val="1080"/>
              </a:lnSpc>
              <a:spcBef>
                <a:spcPts val="229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GEOSPATIAL ANALYSIS  </a:t>
            </a:r>
            <a:r>
              <a:rPr sz="1000" b="1" spc="-10" dirty="0">
                <a:solidFill>
                  <a:srgbClr val="FFB500"/>
                </a:solidFill>
                <a:latin typeface="Arial"/>
                <a:cs typeface="Arial"/>
              </a:rPr>
              <a:t>ANALYSE </a:t>
            </a:r>
            <a:r>
              <a:rPr sz="1000" b="1" dirty="0">
                <a:solidFill>
                  <a:srgbClr val="FFB500"/>
                </a:solidFill>
                <a:latin typeface="Arial"/>
                <a:cs typeface="Arial"/>
              </a:rPr>
              <a:t>THE </a:t>
            </a:r>
            <a:r>
              <a:rPr sz="1000" b="1" spc="-15" dirty="0">
                <a:solidFill>
                  <a:srgbClr val="FFB500"/>
                </a:solidFill>
                <a:latin typeface="Arial"/>
                <a:cs typeface="Arial"/>
              </a:rPr>
              <a:t>LOAD </a:t>
            </a:r>
            <a:r>
              <a:rPr sz="1000" b="1" spc="-10" dirty="0">
                <a:solidFill>
                  <a:srgbClr val="FFB500"/>
                </a:solidFill>
                <a:latin typeface="Arial"/>
                <a:cs typeface="Arial"/>
              </a:rPr>
              <a:t>DATA 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FOR </a:t>
            </a:r>
            <a:r>
              <a:rPr sz="1000" b="1" spc="-15" dirty="0">
                <a:solidFill>
                  <a:srgbClr val="FFB500"/>
                </a:solidFill>
                <a:latin typeface="Arial"/>
                <a:cs typeface="Arial"/>
              </a:rPr>
              <a:t>ALL</a:t>
            </a:r>
            <a:r>
              <a:rPr sz="1000" b="1" spc="-3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B500"/>
                </a:solidFill>
                <a:latin typeface="Arial"/>
                <a:cs typeface="Arial"/>
              </a:rPr>
              <a:t>TRANSFORMERS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40952" y="2092451"/>
            <a:ext cx="1902460" cy="256540"/>
          </a:xfrm>
          <a:prstGeom prst="rect">
            <a:avLst/>
          </a:prstGeom>
          <a:solidFill>
            <a:srgbClr val="5A5858">
              <a:alpha val="56077"/>
            </a:srgbClr>
          </a:solidFill>
        </p:spPr>
        <p:txBody>
          <a:bodyPr vert="horz" wrap="square" lIns="0" tIns="48895" rIns="0" bIns="0" rtlCol="0">
            <a:spAutoFit/>
          </a:bodyPr>
          <a:lstStyle/>
          <a:p>
            <a:pPr marL="568960">
              <a:lnSpc>
                <a:spcPct val="100000"/>
              </a:lnSpc>
              <a:spcBef>
                <a:spcPts val="38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SCENARIO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278561" y="2876051"/>
            <a:ext cx="358775" cy="386080"/>
          </a:xfrm>
          <a:custGeom>
            <a:avLst/>
            <a:gdLst/>
            <a:ahLst/>
            <a:cxnLst/>
            <a:rect l="l" t="t" r="r" b="b"/>
            <a:pathLst>
              <a:path w="358775" h="386079">
                <a:moveTo>
                  <a:pt x="271093" y="0"/>
                </a:moveTo>
                <a:lnTo>
                  <a:pt x="206360" y="10608"/>
                </a:lnTo>
                <a:lnTo>
                  <a:pt x="159316" y="59513"/>
                </a:lnTo>
                <a:lnTo>
                  <a:pt x="147551" y="125755"/>
                </a:lnTo>
                <a:lnTo>
                  <a:pt x="155930" y="159388"/>
                </a:lnTo>
                <a:lnTo>
                  <a:pt x="11409" y="316153"/>
                </a:lnTo>
                <a:lnTo>
                  <a:pt x="6417" y="322541"/>
                </a:lnTo>
                <a:lnTo>
                  <a:pt x="2852" y="329442"/>
                </a:lnTo>
                <a:lnTo>
                  <a:pt x="713" y="336854"/>
                </a:lnTo>
                <a:lnTo>
                  <a:pt x="0" y="344779"/>
                </a:lnTo>
                <a:lnTo>
                  <a:pt x="693" y="352893"/>
                </a:lnTo>
                <a:lnTo>
                  <a:pt x="30464" y="384907"/>
                </a:lnTo>
                <a:lnTo>
                  <a:pt x="38030" y="385674"/>
                </a:lnTo>
                <a:lnTo>
                  <a:pt x="45400" y="384907"/>
                </a:lnTo>
                <a:lnTo>
                  <a:pt x="52294" y="382607"/>
                </a:lnTo>
                <a:lnTo>
                  <a:pt x="58712" y="378773"/>
                </a:lnTo>
                <a:lnTo>
                  <a:pt x="64655" y="373405"/>
                </a:lnTo>
                <a:lnTo>
                  <a:pt x="68492" y="369315"/>
                </a:lnTo>
                <a:lnTo>
                  <a:pt x="31693" y="369315"/>
                </a:lnTo>
                <a:lnTo>
                  <a:pt x="25354" y="366589"/>
                </a:lnTo>
                <a:lnTo>
                  <a:pt x="21551" y="362500"/>
                </a:lnTo>
                <a:lnTo>
                  <a:pt x="17747" y="357047"/>
                </a:lnTo>
                <a:lnTo>
                  <a:pt x="15212" y="351593"/>
                </a:lnTo>
                <a:lnTo>
                  <a:pt x="15212" y="337961"/>
                </a:lnTo>
                <a:lnTo>
                  <a:pt x="17747" y="332509"/>
                </a:lnTo>
                <a:lnTo>
                  <a:pt x="21551" y="327057"/>
                </a:lnTo>
                <a:lnTo>
                  <a:pt x="173677" y="164840"/>
                </a:lnTo>
                <a:lnTo>
                  <a:pt x="173677" y="160750"/>
                </a:lnTo>
                <a:lnTo>
                  <a:pt x="172411" y="158022"/>
                </a:lnTo>
                <a:lnTo>
                  <a:pt x="163576" y="128246"/>
                </a:lnTo>
                <a:lnTo>
                  <a:pt x="163536" y="97703"/>
                </a:lnTo>
                <a:lnTo>
                  <a:pt x="172054" y="68692"/>
                </a:lnTo>
                <a:lnTo>
                  <a:pt x="203291" y="30991"/>
                </a:lnTo>
                <a:lnTo>
                  <a:pt x="254811" y="14889"/>
                </a:lnTo>
                <a:lnTo>
                  <a:pt x="306787" y="14889"/>
                </a:lnTo>
                <a:lnTo>
                  <a:pt x="305521" y="12165"/>
                </a:lnTo>
                <a:lnTo>
                  <a:pt x="302984" y="10799"/>
                </a:lnTo>
                <a:lnTo>
                  <a:pt x="271093" y="0"/>
                </a:lnTo>
                <a:close/>
              </a:path>
              <a:path w="358775" h="386079">
                <a:moveTo>
                  <a:pt x="209172" y="198918"/>
                </a:moveTo>
                <a:lnTo>
                  <a:pt x="205368" y="198918"/>
                </a:lnTo>
                <a:lnTo>
                  <a:pt x="49441" y="366589"/>
                </a:lnTo>
                <a:lnTo>
                  <a:pt x="43100" y="369315"/>
                </a:lnTo>
                <a:lnTo>
                  <a:pt x="68492" y="369315"/>
                </a:lnTo>
                <a:lnTo>
                  <a:pt x="210443" y="218002"/>
                </a:lnTo>
                <a:lnTo>
                  <a:pt x="292983" y="218002"/>
                </a:lnTo>
                <a:lnTo>
                  <a:pt x="302608" y="214360"/>
                </a:lnTo>
                <a:lnTo>
                  <a:pt x="308194" y="209825"/>
                </a:lnTo>
                <a:lnTo>
                  <a:pt x="267805" y="209825"/>
                </a:lnTo>
                <a:lnTo>
                  <a:pt x="239400" y="209781"/>
                </a:lnTo>
                <a:lnTo>
                  <a:pt x="211709" y="200280"/>
                </a:lnTo>
                <a:lnTo>
                  <a:pt x="209172" y="198918"/>
                </a:lnTo>
                <a:close/>
              </a:path>
              <a:path w="358775" h="386079">
                <a:moveTo>
                  <a:pt x="292983" y="218002"/>
                </a:moveTo>
                <a:lnTo>
                  <a:pt x="210443" y="218002"/>
                </a:lnTo>
                <a:lnTo>
                  <a:pt x="241165" y="227011"/>
                </a:lnTo>
                <a:lnTo>
                  <a:pt x="272718" y="225670"/>
                </a:lnTo>
                <a:lnTo>
                  <a:pt x="292983" y="218002"/>
                </a:lnTo>
                <a:close/>
              </a:path>
              <a:path w="358775" h="386079">
                <a:moveTo>
                  <a:pt x="353835" y="78959"/>
                </a:moveTo>
                <a:lnTo>
                  <a:pt x="338483" y="78959"/>
                </a:lnTo>
                <a:lnTo>
                  <a:pt x="344225" y="106266"/>
                </a:lnTo>
                <a:lnTo>
                  <a:pt x="342601" y="133828"/>
                </a:lnTo>
                <a:lnTo>
                  <a:pt x="333847" y="159857"/>
                </a:lnTo>
                <a:lnTo>
                  <a:pt x="318198" y="182562"/>
                </a:lnTo>
                <a:lnTo>
                  <a:pt x="294784" y="200666"/>
                </a:lnTo>
                <a:lnTo>
                  <a:pt x="267805" y="209825"/>
                </a:lnTo>
                <a:lnTo>
                  <a:pt x="308194" y="209825"/>
                </a:lnTo>
                <a:lnTo>
                  <a:pt x="328339" y="193466"/>
                </a:lnTo>
                <a:lnTo>
                  <a:pt x="348266" y="163987"/>
                </a:lnTo>
                <a:lnTo>
                  <a:pt x="358448" y="130419"/>
                </a:lnTo>
                <a:lnTo>
                  <a:pt x="358647" y="95317"/>
                </a:lnTo>
                <a:lnTo>
                  <a:pt x="353835" y="78959"/>
                </a:lnTo>
                <a:close/>
              </a:path>
              <a:path w="358775" h="386079">
                <a:moveTo>
                  <a:pt x="306787" y="14889"/>
                </a:moveTo>
                <a:lnTo>
                  <a:pt x="254811" y="14889"/>
                </a:lnTo>
                <a:lnTo>
                  <a:pt x="262615" y="15166"/>
                </a:lnTo>
                <a:lnTo>
                  <a:pt x="270657" y="16081"/>
                </a:lnTo>
                <a:lnTo>
                  <a:pt x="278699" y="17763"/>
                </a:lnTo>
                <a:lnTo>
                  <a:pt x="286503" y="20341"/>
                </a:lnTo>
                <a:lnTo>
                  <a:pt x="244671" y="66689"/>
                </a:lnTo>
                <a:lnTo>
                  <a:pt x="243400" y="68055"/>
                </a:lnTo>
                <a:lnTo>
                  <a:pt x="243401" y="122583"/>
                </a:lnTo>
                <a:lnTo>
                  <a:pt x="245938" y="126668"/>
                </a:lnTo>
                <a:lnTo>
                  <a:pt x="292844" y="126668"/>
                </a:lnTo>
                <a:lnTo>
                  <a:pt x="295376" y="125306"/>
                </a:lnTo>
                <a:lnTo>
                  <a:pt x="309322" y="110313"/>
                </a:lnTo>
                <a:lnTo>
                  <a:pt x="258615" y="110313"/>
                </a:lnTo>
                <a:lnTo>
                  <a:pt x="258615" y="76230"/>
                </a:lnTo>
                <a:lnTo>
                  <a:pt x="305521" y="24431"/>
                </a:lnTo>
                <a:lnTo>
                  <a:pt x="308054" y="18979"/>
                </a:lnTo>
                <a:lnTo>
                  <a:pt x="306787" y="16251"/>
                </a:lnTo>
                <a:lnTo>
                  <a:pt x="306787" y="14889"/>
                </a:lnTo>
                <a:close/>
              </a:path>
              <a:path w="358775" h="386079">
                <a:moveTo>
                  <a:pt x="342282" y="55785"/>
                </a:moveTo>
                <a:lnTo>
                  <a:pt x="339749" y="55785"/>
                </a:lnTo>
                <a:lnTo>
                  <a:pt x="337212" y="57147"/>
                </a:lnTo>
                <a:lnTo>
                  <a:pt x="287773" y="110313"/>
                </a:lnTo>
                <a:lnTo>
                  <a:pt x="309322" y="110313"/>
                </a:lnTo>
                <a:lnTo>
                  <a:pt x="338483" y="78959"/>
                </a:lnTo>
                <a:lnTo>
                  <a:pt x="353835" y="78959"/>
                </a:lnTo>
                <a:lnTo>
                  <a:pt x="348623" y="61237"/>
                </a:lnTo>
                <a:lnTo>
                  <a:pt x="347357" y="58513"/>
                </a:lnTo>
                <a:lnTo>
                  <a:pt x="342282" y="557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40952" y="4469891"/>
            <a:ext cx="1902460" cy="661670"/>
          </a:xfrm>
          <a:custGeom>
            <a:avLst/>
            <a:gdLst/>
            <a:ahLst/>
            <a:cxnLst/>
            <a:rect l="l" t="t" r="r" b="b"/>
            <a:pathLst>
              <a:path w="1902459" h="661670">
                <a:moveTo>
                  <a:pt x="0" y="661416"/>
                </a:moveTo>
                <a:lnTo>
                  <a:pt x="1901952" y="661416"/>
                </a:lnTo>
                <a:lnTo>
                  <a:pt x="1901952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5A5858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40952" y="4550790"/>
            <a:ext cx="19024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Wayne</a:t>
            </a:r>
            <a:endParaRPr sz="1000">
              <a:latin typeface="Arial"/>
              <a:cs typeface="Arial"/>
            </a:endParaRPr>
          </a:p>
          <a:p>
            <a:pPr marL="495300">
              <a:lnSpc>
                <a:spcPct val="100000"/>
              </a:lnSpc>
            </a:pPr>
            <a:r>
              <a:rPr sz="1000" b="1" i="1" spc="-5" dirty="0">
                <a:solidFill>
                  <a:srgbClr val="FFFFFF"/>
                </a:solidFill>
                <a:latin typeface="Arial"/>
                <a:cs typeface="Arial"/>
              </a:rPr>
              <a:t>Distribution Engineer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56806" y="4560448"/>
            <a:ext cx="365125" cy="393065"/>
          </a:xfrm>
          <a:custGeom>
            <a:avLst/>
            <a:gdLst/>
            <a:ahLst/>
            <a:cxnLst/>
            <a:rect l="l" t="t" r="r" b="b"/>
            <a:pathLst>
              <a:path w="365125" h="393064">
                <a:moveTo>
                  <a:pt x="196424" y="0"/>
                </a:moveTo>
                <a:lnTo>
                  <a:pt x="176880" y="1150"/>
                </a:lnTo>
                <a:lnTo>
                  <a:pt x="157931" y="5111"/>
                </a:lnTo>
                <a:lnTo>
                  <a:pt x="142069" y="12650"/>
                </a:lnTo>
                <a:lnTo>
                  <a:pt x="131790" y="24535"/>
                </a:lnTo>
                <a:lnTo>
                  <a:pt x="121654" y="24535"/>
                </a:lnTo>
                <a:lnTo>
                  <a:pt x="115320" y="28625"/>
                </a:lnTo>
                <a:lnTo>
                  <a:pt x="110247" y="35443"/>
                </a:lnTo>
                <a:lnTo>
                  <a:pt x="104387" y="52099"/>
                </a:lnTo>
                <a:lnTo>
                  <a:pt x="104230" y="71566"/>
                </a:lnTo>
                <a:lnTo>
                  <a:pt x="107399" y="91033"/>
                </a:lnTo>
                <a:lnTo>
                  <a:pt x="111518" y="107689"/>
                </a:lnTo>
                <a:lnTo>
                  <a:pt x="111518" y="109055"/>
                </a:lnTo>
                <a:lnTo>
                  <a:pt x="112784" y="109055"/>
                </a:lnTo>
                <a:lnTo>
                  <a:pt x="112784" y="110417"/>
                </a:lnTo>
                <a:lnTo>
                  <a:pt x="108229" y="117468"/>
                </a:lnTo>
                <a:lnTo>
                  <a:pt x="105814" y="125924"/>
                </a:lnTo>
                <a:lnTo>
                  <a:pt x="114050" y="159493"/>
                </a:lnTo>
                <a:lnTo>
                  <a:pt x="117081" y="177106"/>
                </a:lnTo>
                <a:lnTo>
                  <a:pt x="123081" y="191015"/>
                </a:lnTo>
                <a:lnTo>
                  <a:pt x="130269" y="201090"/>
                </a:lnTo>
                <a:lnTo>
                  <a:pt x="136863" y="207202"/>
                </a:lnTo>
                <a:lnTo>
                  <a:pt x="136863" y="246736"/>
                </a:lnTo>
                <a:lnTo>
                  <a:pt x="117852" y="254912"/>
                </a:lnTo>
                <a:lnTo>
                  <a:pt x="80964" y="269461"/>
                </a:lnTo>
                <a:lnTo>
                  <a:pt x="50848" y="283370"/>
                </a:lnTo>
                <a:lnTo>
                  <a:pt x="15206" y="314892"/>
                </a:lnTo>
                <a:lnTo>
                  <a:pt x="1900" y="361923"/>
                </a:lnTo>
                <a:lnTo>
                  <a:pt x="0" y="384415"/>
                </a:lnTo>
                <a:lnTo>
                  <a:pt x="0" y="388505"/>
                </a:lnTo>
                <a:lnTo>
                  <a:pt x="2534" y="392595"/>
                </a:lnTo>
                <a:lnTo>
                  <a:pt x="361165" y="392595"/>
                </a:lnTo>
                <a:lnTo>
                  <a:pt x="364967" y="388505"/>
                </a:lnTo>
                <a:lnTo>
                  <a:pt x="364967" y="384415"/>
                </a:lnTo>
                <a:lnTo>
                  <a:pt x="364531" y="377770"/>
                </a:lnTo>
                <a:lnTo>
                  <a:pt x="364328" y="376236"/>
                </a:lnTo>
                <a:lnTo>
                  <a:pt x="15206" y="376236"/>
                </a:lnTo>
                <a:lnTo>
                  <a:pt x="16493" y="366183"/>
                </a:lnTo>
                <a:lnTo>
                  <a:pt x="29146" y="321710"/>
                </a:lnTo>
                <a:lnTo>
                  <a:pt x="62254" y="295808"/>
                </a:lnTo>
                <a:lnTo>
                  <a:pt x="128644" y="267651"/>
                </a:lnTo>
                <a:lnTo>
                  <a:pt x="134485" y="265138"/>
                </a:lnTo>
                <a:lnTo>
                  <a:pt x="140565" y="262625"/>
                </a:lnTo>
                <a:lnTo>
                  <a:pt x="147000" y="260368"/>
                </a:lnTo>
                <a:lnTo>
                  <a:pt x="149536" y="259002"/>
                </a:lnTo>
                <a:lnTo>
                  <a:pt x="152068" y="256278"/>
                </a:lnTo>
                <a:lnTo>
                  <a:pt x="152068" y="200389"/>
                </a:lnTo>
                <a:lnTo>
                  <a:pt x="150802" y="197661"/>
                </a:lnTo>
                <a:lnTo>
                  <a:pt x="148266" y="196299"/>
                </a:lnTo>
                <a:lnTo>
                  <a:pt x="145296" y="193721"/>
                </a:lnTo>
                <a:lnTo>
                  <a:pt x="138762" y="185904"/>
                </a:lnTo>
                <a:lnTo>
                  <a:pt x="132229" y="172718"/>
                </a:lnTo>
                <a:lnTo>
                  <a:pt x="129259" y="154036"/>
                </a:lnTo>
                <a:lnTo>
                  <a:pt x="129259" y="151313"/>
                </a:lnTo>
                <a:lnTo>
                  <a:pt x="126722" y="147223"/>
                </a:lnTo>
                <a:lnTo>
                  <a:pt x="122920" y="147223"/>
                </a:lnTo>
                <a:lnTo>
                  <a:pt x="121654" y="144495"/>
                </a:lnTo>
                <a:lnTo>
                  <a:pt x="119122" y="136319"/>
                </a:lnTo>
                <a:lnTo>
                  <a:pt x="120388" y="129501"/>
                </a:lnTo>
                <a:lnTo>
                  <a:pt x="120388" y="125411"/>
                </a:lnTo>
                <a:lnTo>
                  <a:pt x="121654" y="122687"/>
                </a:lnTo>
                <a:lnTo>
                  <a:pt x="126722" y="119959"/>
                </a:lnTo>
                <a:lnTo>
                  <a:pt x="129259" y="117231"/>
                </a:lnTo>
                <a:lnTo>
                  <a:pt x="129259" y="111779"/>
                </a:lnTo>
                <a:lnTo>
                  <a:pt x="127993" y="109055"/>
                </a:lnTo>
                <a:lnTo>
                  <a:pt x="126722" y="102237"/>
                </a:lnTo>
                <a:lnTo>
                  <a:pt x="123277" y="90055"/>
                </a:lnTo>
                <a:lnTo>
                  <a:pt x="120069" y="74294"/>
                </a:lnTo>
                <a:lnTo>
                  <a:pt x="119237" y="58532"/>
                </a:lnTo>
                <a:lnTo>
                  <a:pt x="122920" y="46347"/>
                </a:lnTo>
                <a:lnTo>
                  <a:pt x="125456" y="42257"/>
                </a:lnTo>
                <a:lnTo>
                  <a:pt x="129259" y="39534"/>
                </a:lnTo>
                <a:lnTo>
                  <a:pt x="139395" y="39534"/>
                </a:lnTo>
                <a:lnTo>
                  <a:pt x="143197" y="36805"/>
                </a:lnTo>
                <a:lnTo>
                  <a:pt x="195154" y="16360"/>
                </a:lnTo>
                <a:lnTo>
                  <a:pt x="250546" y="16360"/>
                </a:lnTo>
                <a:lnTo>
                  <a:pt x="240301" y="9370"/>
                </a:lnTo>
                <a:lnTo>
                  <a:pt x="218896" y="2704"/>
                </a:lnTo>
                <a:lnTo>
                  <a:pt x="196424" y="0"/>
                </a:lnTo>
                <a:close/>
              </a:path>
              <a:path w="365125" h="393064">
                <a:moveTo>
                  <a:pt x="250546" y="16360"/>
                </a:moveTo>
                <a:lnTo>
                  <a:pt x="195154" y="16360"/>
                </a:lnTo>
                <a:lnTo>
                  <a:pt x="216341" y="18872"/>
                </a:lnTo>
                <a:lnTo>
                  <a:pt x="233489" y="24196"/>
                </a:lnTo>
                <a:lnTo>
                  <a:pt x="245409" y="32077"/>
                </a:lnTo>
                <a:lnTo>
                  <a:pt x="250912" y="42257"/>
                </a:lnTo>
                <a:lnTo>
                  <a:pt x="250914" y="56784"/>
                </a:lnTo>
                <a:lnTo>
                  <a:pt x="248063" y="72589"/>
                </a:lnTo>
                <a:lnTo>
                  <a:pt x="243787" y="87883"/>
                </a:lnTo>
                <a:lnTo>
                  <a:pt x="239510" y="100875"/>
                </a:lnTo>
                <a:lnTo>
                  <a:pt x="236974" y="107689"/>
                </a:lnTo>
                <a:lnTo>
                  <a:pt x="235708" y="110417"/>
                </a:lnTo>
                <a:lnTo>
                  <a:pt x="235818" y="117468"/>
                </a:lnTo>
                <a:lnTo>
                  <a:pt x="236974" y="119959"/>
                </a:lnTo>
                <a:lnTo>
                  <a:pt x="242042" y="122687"/>
                </a:lnTo>
                <a:lnTo>
                  <a:pt x="243312" y="125411"/>
                </a:lnTo>
                <a:lnTo>
                  <a:pt x="243312" y="129501"/>
                </a:lnTo>
                <a:lnTo>
                  <a:pt x="244578" y="136319"/>
                </a:lnTo>
                <a:lnTo>
                  <a:pt x="242042" y="144495"/>
                </a:lnTo>
                <a:lnTo>
                  <a:pt x="240776" y="147223"/>
                </a:lnTo>
                <a:lnTo>
                  <a:pt x="238240" y="147223"/>
                </a:lnTo>
                <a:lnTo>
                  <a:pt x="235708" y="151313"/>
                </a:lnTo>
                <a:lnTo>
                  <a:pt x="219133" y="193721"/>
                </a:lnTo>
                <a:lnTo>
                  <a:pt x="215431" y="196299"/>
                </a:lnTo>
                <a:lnTo>
                  <a:pt x="214165" y="197661"/>
                </a:lnTo>
                <a:lnTo>
                  <a:pt x="212895" y="200389"/>
                </a:lnTo>
                <a:lnTo>
                  <a:pt x="212895" y="256278"/>
                </a:lnTo>
                <a:lnTo>
                  <a:pt x="214165" y="259002"/>
                </a:lnTo>
                <a:lnTo>
                  <a:pt x="225568" y="263092"/>
                </a:lnTo>
                <a:lnTo>
                  <a:pt x="233172" y="267182"/>
                </a:lnTo>
                <a:lnTo>
                  <a:pt x="273607" y="282986"/>
                </a:lnTo>
                <a:lnTo>
                  <a:pt x="323108" y="308631"/>
                </a:lnTo>
                <a:lnTo>
                  <a:pt x="344849" y="353063"/>
                </a:lnTo>
                <a:lnTo>
                  <a:pt x="348492" y="376236"/>
                </a:lnTo>
                <a:lnTo>
                  <a:pt x="364328" y="376236"/>
                </a:lnTo>
                <a:lnTo>
                  <a:pt x="348492" y="314892"/>
                </a:lnTo>
                <a:lnTo>
                  <a:pt x="312851" y="283370"/>
                </a:lnTo>
                <a:lnTo>
                  <a:pt x="245845" y="254912"/>
                </a:lnTo>
                <a:lnTo>
                  <a:pt x="240776" y="252188"/>
                </a:lnTo>
                <a:lnTo>
                  <a:pt x="228104" y="246736"/>
                </a:lnTo>
                <a:lnTo>
                  <a:pt x="228104" y="207202"/>
                </a:lnTo>
                <a:lnTo>
                  <a:pt x="233984" y="201090"/>
                </a:lnTo>
                <a:lnTo>
                  <a:pt x="240934" y="191015"/>
                </a:lnTo>
                <a:lnTo>
                  <a:pt x="247171" y="177106"/>
                </a:lnTo>
                <a:lnTo>
                  <a:pt x="250913" y="159493"/>
                </a:lnTo>
                <a:lnTo>
                  <a:pt x="253449" y="156765"/>
                </a:lnTo>
                <a:lnTo>
                  <a:pt x="255985" y="151313"/>
                </a:lnTo>
                <a:lnTo>
                  <a:pt x="258517" y="144495"/>
                </a:lnTo>
                <a:lnTo>
                  <a:pt x="259666" y="135146"/>
                </a:lnTo>
                <a:lnTo>
                  <a:pt x="259151" y="125924"/>
                </a:lnTo>
                <a:lnTo>
                  <a:pt x="256735" y="117468"/>
                </a:lnTo>
                <a:lnTo>
                  <a:pt x="252183" y="110417"/>
                </a:lnTo>
                <a:lnTo>
                  <a:pt x="252183" y="107689"/>
                </a:lnTo>
                <a:lnTo>
                  <a:pt x="253449" y="106327"/>
                </a:lnTo>
                <a:lnTo>
                  <a:pt x="258102" y="92610"/>
                </a:lnTo>
                <a:lnTo>
                  <a:pt x="263111" y="75315"/>
                </a:lnTo>
                <a:lnTo>
                  <a:pt x="266405" y="56784"/>
                </a:lnTo>
                <a:lnTo>
                  <a:pt x="266377" y="52099"/>
                </a:lnTo>
                <a:lnTo>
                  <a:pt x="266121" y="38167"/>
                </a:lnTo>
                <a:lnTo>
                  <a:pt x="257191" y="20893"/>
                </a:lnTo>
                <a:lnTo>
                  <a:pt x="250546" y="163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76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Digital </a:t>
            </a:r>
            <a:r>
              <a:rPr spc="-5" dirty="0"/>
              <a:t>Grid </a:t>
            </a:r>
            <a:r>
              <a:rPr dirty="0"/>
              <a:t>– </a:t>
            </a:r>
            <a:r>
              <a:rPr spc="-5" dirty="0"/>
              <a:t>Landing</a:t>
            </a:r>
            <a:r>
              <a:rPr spc="-25" dirty="0"/>
              <a:t> </a:t>
            </a:r>
            <a:r>
              <a:rPr spc="-20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391414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This is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the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first screen user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sees when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logged in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to</a:t>
            </a:r>
            <a:r>
              <a:rPr sz="1400" b="0" i="1" spc="-1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the 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application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1698472"/>
            <a:ext cx="4379595" cy="2498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Here, user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will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have an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option to select the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business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unit </a:t>
            </a:r>
            <a:r>
              <a:rPr sz="1400" b="0" spc="-20" dirty="0">
                <a:solidFill>
                  <a:srgbClr val="FFFFFF"/>
                </a:solidFill>
                <a:latin typeface="Segoe UI Light"/>
                <a:cs typeface="Segoe UI Light"/>
              </a:rPr>
              <a:t>of 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interest.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User can choose one </a:t>
            </a:r>
            <a:r>
              <a:rPr sz="14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from</a:t>
            </a:r>
            <a:r>
              <a:rPr sz="1400" b="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following: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Asset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Health –</a:t>
            </a:r>
            <a:r>
              <a:rPr sz="1400" b="0" spc="-7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Substation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Consequences</a:t>
            </a:r>
            <a:r>
              <a:rPr sz="1400" b="0" spc="-9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Modelling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Investment</a:t>
            </a:r>
            <a:r>
              <a:rPr sz="1400" b="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Optimisation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0" dirty="0">
                <a:solidFill>
                  <a:srgbClr val="FFB500"/>
                </a:solidFill>
                <a:latin typeface="Segoe UI Light"/>
                <a:cs typeface="Segoe UI Light"/>
              </a:rPr>
              <a:t>URD</a:t>
            </a:r>
            <a:r>
              <a:rPr sz="1800" b="0" spc="-25" dirty="0">
                <a:solidFill>
                  <a:srgbClr val="FFB500"/>
                </a:solidFill>
                <a:latin typeface="Segoe UI Light"/>
                <a:cs typeface="Segoe UI Light"/>
              </a:rPr>
              <a:t> </a:t>
            </a:r>
            <a:r>
              <a:rPr sz="1800" b="0" spc="5" dirty="0">
                <a:solidFill>
                  <a:srgbClr val="FFB500"/>
                </a:solidFill>
                <a:latin typeface="Segoe UI Light"/>
                <a:cs typeface="Segoe UI Light"/>
              </a:rPr>
              <a:t>Cables</a:t>
            </a:r>
            <a:endParaRPr sz="18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Geospatial</a:t>
            </a:r>
            <a:r>
              <a:rPr sz="1400" b="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Analysis</a:t>
            </a:r>
            <a:endParaRPr sz="1400" dirty="0">
              <a:latin typeface="Segoe UI Light"/>
              <a:cs typeface="Segoe UI Ligh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D50F3EA-712F-45F3-A2C0-B6FD02D2B7F8}"/>
              </a:ext>
            </a:extLst>
          </p:cNvPr>
          <p:cNvSpPr txBox="1"/>
          <p:nvPr/>
        </p:nvSpPr>
        <p:spPr>
          <a:xfrm>
            <a:off x="5156827" y="1528609"/>
            <a:ext cx="49117" cy="2357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endParaRPr sz="1400">
              <a:latin typeface="Segoe UI Light"/>
              <a:cs typeface="Segoe UI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7F61C-2BA0-42E6-98D3-F64DB9B6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68427"/>
            <a:ext cx="7315200" cy="4860021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23DE910F-612B-4A5F-86B2-B2DB8A0C51F3}"/>
              </a:ext>
            </a:extLst>
          </p:cNvPr>
          <p:cNvSpPr/>
          <p:nvPr/>
        </p:nvSpPr>
        <p:spPr>
          <a:xfrm>
            <a:off x="4876799" y="2295055"/>
            <a:ext cx="2313083" cy="1286346"/>
          </a:xfrm>
          <a:custGeom>
            <a:avLst/>
            <a:gdLst/>
            <a:ahLst/>
            <a:cxnLst/>
            <a:rect l="l" t="t" r="r" b="b"/>
            <a:pathLst>
              <a:path w="2261870" h="2054860">
                <a:moveTo>
                  <a:pt x="0" y="31114"/>
                </a:moveTo>
                <a:lnTo>
                  <a:pt x="2450" y="19020"/>
                </a:lnTo>
                <a:lnTo>
                  <a:pt x="9128" y="9128"/>
                </a:lnTo>
                <a:lnTo>
                  <a:pt x="19020" y="2450"/>
                </a:lnTo>
                <a:lnTo>
                  <a:pt x="31114" y="0"/>
                </a:lnTo>
                <a:lnTo>
                  <a:pt x="2230501" y="0"/>
                </a:lnTo>
                <a:lnTo>
                  <a:pt x="2242595" y="2450"/>
                </a:lnTo>
                <a:lnTo>
                  <a:pt x="2252487" y="9128"/>
                </a:lnTo>
                <a:lnTo>
                  <a:pt x="2259165" y="19020"/>
                </a:lnTo>
                <a:lnTo>
                  <a:pt x="2261615" y="31114"/>
                </a:lnTo>
                <a:lnTo>
                  <a:pt x="2261615" y="2023237"/>
                </a:lnTo>
                <a:lnTo>
                  <a:pt x="2259165" y="2035331"/>
                </a:lnTo>
                <a:lnTo>
                  <a:pt x="2252487" y="2045223"/>
                </a:lnTo>
                <a:lnTo>
                  <a:pt x="2242595" y="2051901"/>
                </a:lnTo>
                <a:lnTo>
                  <a:pt x="2230501" y="2054352"/>
                </a:lnTo>
                <a:lnTo>
                  <a:pt x="31114" y="2054352"/>
                </a:lnTo>
                <a:lnTo>
                  <a:pt x="19020" y="2051901"/>
                </a:lnTo>
                <a:lnTo>
                  <a:pt x="9128" y="2045223"/>
                </a:lnTo>
                <a:lnTo>
                  <a:pt x="2450" y="2035331"/>
                </a:lnTo>
                <a:lnTo>
                  <a:pt x="0" y="2023237"/>
                </a:lnTo>
                <a:lnTo>
                  <a:pt x="0" y="31114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0440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URD </a:t>
            </a:r>
            <a:r>
              <a:rPr spc="5" dirty="0"/>
              <a:t>Summary</a:t>
            </a:r>
            <a:r>
              <a:rPr spc="-95" dirty="0"/>
              <a:t> </a:t>
            </a:r>
            <a:r>
              <a:rPr spc="-5" dirty="0"/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458970" cy="570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lands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main asset class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summary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page,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shows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URD looks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population.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There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are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main sections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view</a:t>
            </a:r>
            <a:endParaRPr sz="1400" dirty="0">
              <a:latin typeface="Segoe UI"/>
              <a:cs typeface="Segoe UI"/>
            </a:endParaRPr>
          </a:p>
          <a:p>
            <a:pPr marL="299085" marR="223520" indent="-287020">
              <a:lnSpc>
                <a:spcPct val="110100"/>
              </a:lnSpc>
              <a:spcBef>
                <a:spcPts val="1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Likelihood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Failure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graph shows the 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loops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where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Likelihood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Failure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within 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certain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configurable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thresholds</a:t>
            </a:r>
            <a:endParaRPr sz="1400" dirty="0">
              <a:latin typeface="Segoe UI"/>
              <a:cs typeface="Segoe UI"/>
            </a:endParaRPr>
          </a:p>
          <a:p>
            <a:pPr marL="299085" marR="377190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graph shows the overall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score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URD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loops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where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they fall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within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certain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configurable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thresholds</a:t>
            </a:r>
            <a:endParaRPr sz="1400" dirty="0">
              <a:latin typeface="Segoe UI"/>
              <a:cs typeface="Segoe UI"/>
            </a:endParaRPr>
          </a:p>
          <a:p>
            <a:pPr marL="299085" marR="250825" indent="-287020">
              <a:lnSpc>
                <a:spcPct val="11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Table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view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gives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 level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details for  each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loops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including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Name plate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info,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age &amp;</a:t>
            </a:r>
            <a:r>
              <a:rPr sz="1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length</a:t>
            </a:r>
            <a:endParaRPr sz="1400" dirty="0">
              <a:latin typeface="Segoe UI"/>
              <a:cs typeface="Segoe UI"/>
            </a:endParaRPr>
          </a:p>
          <a:p>
            <a:pPr marL="299085" marR="35560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assets on the loop (fuses, transformers</a:t>
            </a:r>
            <a:r>
              <a:rPr sz="1400" spc="-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&amp;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spans)</a:t>
            </a:r>
            <a:endParaRPr sz="1400" dirty="0">
              <a:latin typeface="Segoe UI"/>
              <a:cs typeface="Segoe UI"/>
            </a:endParaRPr>
          </a:p>
          <a:p>
            <a:pPr marL="299085" marR="495300" indent="-287020">
              <a:lnSpc>
                <a:spcPct val="11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Key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severity measures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customers,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equipment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characteristics &amp; outage counts</a:t>
            </a:r>
            <a:r>
              <a:rPr sz="14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etc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measures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LoF,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Severity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r>
              <a:rPr sz="1400" spc="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calculations</a:t>
            </a:r>
            <a:endParaRPr sz="14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Loop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1217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view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URD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Loop</a:t>
            </a:r>
            <a:endParaRPr sz="1400" dirty="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Details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data.</a:t>
            </a:r>
            <a:endParaRPr sz="1400" dirty="0">
              <a:latin typeface="Segoe UI"/>
              <a:cs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76BB3-B8A3-4822-86F8-2C96466D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14400"/>
            <a:ext cx="71628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36423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URD </a:t>
            </a:r>
            <a:r>
              <a:rPr spc="5" dirty="0"/>
              <a:t>Summary </a:t>
            </a:r>
            <a:r>
              <a:rPr spc="-5" dirty="0"/>
              <a:t>View </a:t>
            </a:r>
            <a:r>
              <a:rPr dirty="0"/>
              <a:t>– </a:t>
            </a:r>
            <a:r>
              <a:rPr spc="-10" dirty="0"/>
              <a:t>Filter</a:t>
            </a:r>
            <a:r>
              <a:rPr spc="-55" dirty="0"/>
              <a:t> </a:t>
            </a:r>
            <a:r>
              <a:rPr spc="-5" dirty="0"/>
              <a:t>Options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709930"/>
            <a:ext cx="4350385" cy="2105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Continued from previous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>
              <a:latin typeface="Segoe UI"/>
              <a:cs typeface="Segoe UI"/>
            </a:endParaRPr>
          </a:p>
          <a:p>
            <a:pPr marL="299085" marR="5080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Engineer clicks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Likelihood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Failure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graphs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dynamically filter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population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loops</a:t>
            </a:r>
            <a:endParaRPr sz="1400">
              <a:latin typeface="Segoe UI"/>
              <a:cs typeface="Segoe UI"/>
            </a:endParaRPr>
          </a:p>
          <a:p>
            <a:pPr marL="299085" marR="346075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select a column header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sort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ascending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/  descending</a:t>
            </a:r>
            <a:endParaRPr sz="1400">
              <a:latin typeface="Segoe UI"/>
              <a:cs typeface="Segoe UI"/>
            </a:endParaRPr>
          </a:p>
          <a:p>
            <a:pPr marL="299085" marR="220345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Finally clicks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LoopID hyperlink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view the  details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loop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C896D-B0A8-4E2E-BBD3-FDA93385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808266"/>
            <a:ext cx="7336163" cy="406853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244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URD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55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394398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URD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Cables detailed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opens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showing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following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sections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1311335"/>
            <a:ext cx="4411980" cy="548259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65"/>
              </a:spcBef>
              <a:buAutoNum type="arabicParenR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Header Bar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lists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out the Loop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ID,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Substation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area,</a:t>
            </a:r>
            <a:endParaRPr sz="1400">
              <a:latin typeface="Segoe UI"/>
              <a:cs typeface="Segoe UI"/>
            </a:endParaRPr>
          </a:p>
          <a:p>
            <a:pPr marL="35560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Age, Length,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LoF,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Severity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the Loop</a:t>
            </a:r>
            <a:endParaRPr sz="1400">
              <a:latin typeface="Segoe UI"/>
              <a:cs typeface="Segoe UI"/>
            </a:endParaRPr>
          </a:p>
          <a:p>
            <a:pPr marL="355600" marR="284480" indent="-342900">
              <a:lnSpc>
                <a:spcPct val="110000"/>
              </a:lnSpc>
              <a:spcBef>
                <a:spcPts val="1205"/>
              </a:spcBef>
              <a:buAutoNum type="arabicParenR" startAt="2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Likelihood </a:t>
            </a: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of </a:t>
            </a:r>
            <a:r>
              <a:rPr sz="1400" spc="-15" dirty="0">
                <a:solidFill>
                  <a:srgbClr val="A0B6E2"/>
                </a:solidFill>
                <a:latin typeface="Segoe UI"/>
                <a:cs typeface="Segoe UI"/>
              </a:rPr>
              <a:t>Failure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(LoF)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forecasted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out for the  next 5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years</a:t>
            </a:r>
            <a:endParaRPr sz="1400">
              <a:latin typeface="Segoe UI"/>
              <a:cs typeface="Segoe UI"/>
            </a:endParaRPr>
          </a:p>
          <a:p>
            <a:pPr marL="355600" marR="154940" indent="-342900">
              <a:lnSpc>
                <a:spcPct val="110000"/>
              </a:lnSpc>
              <a:spcBef>
                <a:spcPts val="1200"/>
              </a:spcBef>
              <a:buAutoNum type="arabicParenR" startAt="2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Overall severity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how much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constituency 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parts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feed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overall severity for the loop.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example the overall severity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made up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Customer (1.25)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+ Outage (1) +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LiveFront (0.5)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=  Overall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Severity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(2.75)</a:t>
            </a:r>
            <a:endParaRPr sz="1400">
              <a:latin typeface="Segoe UI"/>
              <a:cs typeface="Segoe UI"/>
            </a:endParaRPr>
          </a:p>
          <a:p>
            <a:pPr marL="355600" marR="218440" indent="-342900">
              <a:lnSpc>
                <a:spcPct val="110000"/>
              </a:lnSpc>
              <a:spcBef>
                <a:spcPts val="1200"/>
              </a:spcBef>
              <a:buAutoNum type="arabicParenR" startAt="2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Risk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forecasted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out for the next 5 years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based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= LoF *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Severity</a:t>
            </a:r>
            <a:endParaRPr sz="1400">
              <a:latin typeface="Segoe UI"/>
              <a:cs typeface="Segoe UI"/>
            </a:endParaRPr>
          </a:p>
          <a:p>
            <a:pPr marL="355600" marR="5080" indent="-342900">
              <a:lnSpc>
                <a:spcPct val="110100"/>
              </a:lnSpc>
              <a:spcBef>
                <a:spcPts val="1195"/>
              </a:spcBef>
              <a:buAutoNum type="arabicParenR" startAt="2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Hierarchy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component 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the Loop,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split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by  asset type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including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key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information for each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components</a:t>
            </a:r>
            <a:endParaRPr sz="1400">
              <a:latin typeface="Segoe UI"/>
              <a:cs typeface="Segoe UI"/>
            </a:endParaRPr>
          </a:p>
          <a:p>
            <a:pPr marL="355600" marR="50165" indent="-342900">
              <a:lnSpc>
                <a:spcPct val="110000"/>
              </a:lnSpc>
              <a:spcBef>
                <a:spcPts val="1200"/>
              </a:spcBef>
              <a:buAutoNum type="arabicParenR" startAt="2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Embedded ESRI view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loop. This is directly  linked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client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ESRI system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ensure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tight  integration between ESRI and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ARIS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application.  User can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Hierarchical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view or the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map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icons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select a transformer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view additional  sensor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data.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F114CD-1EAE-4F2E-889F-6AC6EF4C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698" y="533501"/>
            <a:ext cx="7338314" cy="2133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C2120D-1983-4735-BBF2-FE8026A3E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981" y="2590800"/>
            <a:ext cx="7391400" cy="248289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8850109" y="546125"/>
            <a:ext cx="267790" cy="230031"/>
          </a:xfrm>
          <a:custGeom>
            <a:avLst/>
            <a:gdLst/>
            <a:ahLst/>
            <a:cxnLst/>
            <a:rect l="l" t="t" r="r" b="b"/>
            <a:pathLst>
              <a:path w="288290" h="277494">
                <a:moveTo>
                  <a:pt x="144018" y="0"/>
                </a:moveTo>
                <a:lnTo>
                  <a:pt x="98511" y="7071"/>
                </a:lnTo>
                <a:lnTo>
                  <a:pt x="58978" y="26761"/>
                </a:lnTo>
                <a:lnTo>
                  <a:pt x="27797" y="56784"/>
                </a:lnTo>
                <a:lnTo>
                  <a:pt x="7345" y="94853"/>
                </a:lnTo>
                <a:lnTo>
                  <a:pt x="0" y="138684"/>
                </a:lnTo>
                <a:lnTo>
                  <a:pt x="7345" y="182514"/>
                </a:lnTo>
                <a:lnTo>
                  <a:pt x="27797" y="220583"/>
                </a:lnTo>
                <a:lnTo>
                  <a:pt x="58978" y="250606"/>
                </a:lnTo>
                <a:lnTo>
                  <a:pt x="98511" y="270296"/>
                </a:lnTo>
                <a:lnTo>
                  <a:pt x="144018" y="277368"/>
                </a:lnTo>
                <a:lnTo>
                  <a:pt x="189524" y="270296"/>
                </a:lnTo>
                <a:lnTo>
                  <a:pt x="229057" y="250606"/>
                </a:lnTo>
                <a:lnTo>
                  <a:pt x="260238" y="220583"/>
                </a:lnTo>
                <a:lnTo>
                  <a:pt x="280690" y="182514"/>
                </a:lnTo>
                <a:lnTo>
                  <a:pt x="288036" y="138684"/>
                </a:lnTo>
                <a:lnTo>
                  <a:pt x="280690" y="94853"/>
                </a:lnTo>
                <a:lnTo>
                  <a:pt x="260238" y="56784"/>
                </a:lnTo>
                <a:lnTo>
                  <a:pt x="229057" y="26761"/>
                </a:lnTo>
                <a:lnTo>
                  <a:pt x="189524" y="7071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15400" y="545617"/>
            <a:ext cx="12858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91633" y="1333718"/>
            <a:ext cx="267790" cy="230031"/>
          </a:xfrm>
          <a:custGeom>
            <a:avLst/>
            <a:gdLst/>
            <a:ahLst/>
            <a:cxnLst/>
            <a:rect l="l" t="t" r="r" b="b"/>
            <a:pathLst>
              <a:path w="288289" h="277494">
                <a:moveTo>
                  <a:pt x="144018" y="0"/>
                </a:moveTo>
                <a:lnTo>
                  <a:pt x="98511" y="7071"/>
                </a:lnTo>
                <a:lnTo>
                  <a:pt x="58978" y="26761"/>
                </a:lnTo>
                <a:lnTo>
                  <a:pt x="27797" y="56784"/>
                </a:lnTo>
                <a:lnTo>
                  <a:pt x="7345" y="94853"/>
                </a:lnTo>
                <a:lnTo>
                  <a:pt x="0" y="138684"/>
                </a:lnTo>
                <a:lnTo>
                  <a:pt x="7345" y="182514"/>
                </a:lnTo>
                <a:lnTo>
                  <a:pt x="27797" y="220583"/>
                </a:lnTo>
                <a:lnTo>
                  <a:pt x="58978" y="250606"/>
                </a:lnTo>
                <a:lnTo>
                  <a:pt x="98511" y="270296"/>
                </a:lnTo>
                <a:lnTo>
                  <a:pt x="144018" y="277368"/>
                </a:lnTo>
                <a:lnTo>
                  <a:pt x="189524" y="270296"/>
                </a:lnTo>
                <a:lnTo>
                  <a:pt x="229057" y="250606"/>
                </a:lnTo>
                <a:lnTo>
                  <a:pt x="260238" y="220583"/>
                </a:lnTo>
                <a:lnTo>
                  <a:pt x="280690" y="182514"/>
                </a:lnTo>
                <a:lnTo>
                  <a:pt x="288036" y="138684"/>
                </a:lnTo>
                <a:lnTo>
                  <a:pt x="280690" y="94853"/>
                </a:lnTo>
                <a:lnTo>
                  <a:pt x="260238" y="56784"/>
                </a:lnTo>
                <a:lnTo>
                  <a:pt x="229057" y="26761"/>
                </a:lnTo>
                <a:lnTo>
                  <a:pt x="189524" y="7071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56415" y="1333845"/>
            <a:ext cx="12858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8210" y="1472402"/>
            <a:ext cx="266610" cy="230031"/>
          </a:xfrm>
          <a:custGeom>
            <a:avLst/>
            <a:gdLst/>
            <a:ahLst/>
            <a:cxnLst/>
            <a:rect l="l" t="t" r="r" b="b"/>
            <a:pathLst>
              <a:path w="287020" h="277494">
                <a:moveTo>
                  <a:pt x="143255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4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5" y="277368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1" y="138684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53082" y="1471894"/>
            <a:ext cx="12858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55922" y="1467830"/>
            <a:ext cx="266610" cy="230031"/>
          </a:xfrm>
          <a:custGeom>
            <a:avLst/>
            <a:gdLst/>
            <a:ahLst/>
            <a:cxnLst/>
            <a:rect l="l" t="t" r="r" b="b"/>
            <a:pathLst>
              <a:path w="287020" h="277494">
                <a:moveTo>
                  <a:pt x="143256" y="0"/>
                </a:moveTo>
                <a:lnTo>
                  <a:pt x="97974" y="7071"/>
                </a:lnTo>
                <a:lnTo>
                  <a:pt x="58649" y="26761"/>
                </a:lnTo>
                <a:lnTo>
                  <a:pt x="27639" y="56784"/>
                </a:lnTo>
                <a:lnTo>
                  <a:pt x="7303" y="94853"/>
                </a:lnTo>
                <a:lnTo>
                  <a:pt x="0" y="138684"/>
                </a:lnTo>
                <a:lnTo>
                  <a:pt x="7303" y="182514"/>
                </a:lnTo>
                <a:lnTo>
                  <a:pt x="27639" y="220583"/>
                </a:lnTo>
                <a:lnTo>
                  <a:pt x="58649" y="250606"/>
                </a:lnTo>
                <a:lnTo>
                  <a:pt x="97974" y="270296"/>
                </a:lnTo>
                <a:lnTo>
                  <a:pt x="143256" y="277368"/>
                </a:lnTo>
                <a:lnTo>
                  <a:pt x="188537" y="270296"/>
                </a:lnTo>
                <a:lnTo>
                  <a:pt x="227862" y="250606"/>
                </a:lnTo>
                <a:lnTo>
                  <a:pt x="258872" y="220583"/>
                </a:lnTo>
                <a:lnTo>
                  <a:pt x="279208" y="182514"/>
                </a:lnTo>
                <a:lnTo>
                  <a:pt x="286512" y="138684"/>
                </a:lnTo>
                <a:lnTo>
                  <a:pt x="279208" y="94853"/>
                </a:lnTo>
                <a:lnTo>
                  <a:pt x="258872" y="56784"/>
                </a:lnTo>
                <a:lnTo>
                  <a:pt x="227862" y="26761"/>
                </a:lnTo>
                <a:lnTo>
                  <a:pt x="188537" y="7071"/>
                </a:lnTo>
                <a:lnTo>
                  <a:pt x="143256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620794" y="1467323"/>
            <a:ext cx="12858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58059" y="2638264"/>
            <a:ext cx="266610" cy="228978"/>
          </a:xfrm>
          <a:custGeom>
            <a:avLst/>
            <a:gdLst/>
            <a:ahLst/>
            <a:cxnLst/>
            <a:rect l="l" t="t" r="r" b="b"/>
            <a:pathLst>
              <a:path w="287020" h="276225">
                <a:moveTo>
                  <a:pt x="143255" y="0"/>
                </a:moveTo>
                <a:lnTo>
                  <a:pt x="97974" y="7028"/>
                </a:lnTo>
                <a:lnTo>
                  <a:pt x="58649" y="26602"/>
                </a:lnTo>
                <a:lnTo>
                  <a:pt x="27639" y="56455"/>
                </a:lnTo>
                <a:lnTo>
                  <a:pt x="7303" y="94317"/>
                </a:lnTo>
                <a:lnTo>
                  <a:pt x="0" y="137922"/>
                </a:lnTo>
                <a:lnTo>
                  <a:pt x="7303" y="181526"/>
                </a:lnTo>
                <a:lnTo>
                  <a:pt x="27639" y="219388"/>
                </a:lnTo>
                <a:lnTo>
                  <a:pt x="58649" y="249241"/>
                </a:lnTo>
                <a:lnTo>
                  <a:pt x="97974" y="268815"/>
                </a:lnTo>
                <a:lnTo>
                  <a:pt x="143255" y="275844"/>
                </a:lnTo>
                <a:lnTo>
                  <a:pt x="188537" y="268815"/>
                </a:lnTo>
                <a:lnTo>
                  <a:pt x="227862" y="249241"/>
                </a:lnTo>
                <a:lnTo>
                  <a:pt x="258872" y="219388"/>
                </a:lnTo>
                <a:lnTo>
                  <a:pt x="279208" y="181526"/>
                </a:lnTo>
                <a:lnTo>
                  <a:pt x="286511" y="137922"/>
                </a:lnTo>
                <a:lnTo>
                  <a:pt x="279208" y="94317"/>
                </a:lnTo>
                <a:lnTo>
                  <a:pt x="258872" y="56455"/>
                </a:lnTo>
                <a:lnTo>
                  <a:pt x="227862" y="26602"/>
                </a:lnTo>
                <a:lnTo>
                  <a:pt x="188537" y="7028"/>
                </a:lnTo>
                <a:lnTo>
                  <a:pt x="143255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22931" y="2637196"/>
            <a:ext cx="12858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41013" y="2590800"/>
            <a:ext cx="267790" cy="230031"/>
          </a:xfrm>
          <a:custGeom>
            <a:avLst/>
            <a:gdLst/>
            <a:ahLst/>
            <a:cxnLst/>
            <a:rect l="l" t="t" r="r" b="b"/>
            <a:pathLst>
              <a:path w="288289" h="277495">
                <a:moveTo>
                  <a:pt x="144017" y="0"/>
                </a:moveTo>
                <a:lnTo>
                  <a:pt x="98511" y="7071"/>
                </a:lnTo>
                <a:lnTo>
                  <a:pt x="58978" y="26761"/>
                </a:lnTo>
                <a:lnTo>
                  <a:pt x="27797" y="56784"/>
                </a:lnTo>
                <a:lnTo>
                  <a:pt x="7345" y="94853"/>
                </a:lnTo>
                <a:lnTo>
                  <a:pt x="0" y="138684"/>
                </a:lnTo>
                <a:lnTo>
                  <a:pt x="7345" y="182514"/>
                </a:lnTo>
                <a:lnTo>
                  <a:pt x="27797" y="220583"/>
                </a:lnTo>
                <a:lnTo>
                  <a:pt x="58978" y="250606"/>
                </a:lnTo>
                <a:lnTo>
                  <a:pt x="98511" y="270296"/>
                </a:lnTo>
                <a:lnTo>
                  <a:pt x="144017" y="277367"/>
                </a:lnTo>
                <a:lnTo>
                  <a:pt x="189524" y="270296"/>
                </a:lnTo>
                <a:lnTo>
                  <a:pt x="229057" y="250606"/>
                </a:lnTo>
                <a:lnTo>
                  <a:pt x="260238" y="220583"/>
                </a:lnTo>
                <a:lnTo>
                  <a:pt x="280690" y="182514"/>
                </a:lnTo>
                <a:lnTo>
                  <a:pt x="288035" y="138684"/>
                </a:lnTo>
                <a:lnTo>
                  <a:pt x="280690" y="94853"/>
                </a:lnTo>
                <a:lnTo>
                  <a:pt x="260238" y="56784"/>
                </a:lnTo>
                <a:lnTo>
                  <a:pt x="229057" y="26761"/>
                </a:lnTo>
                <a:lnTo>
                  <a:pt x="189524" y="7071"/>
                </a:lnTo>
                <a:lnTo>
                  <a:pt x="144017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05795" y="2591181"/>
            <a:ext cx="12858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244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URD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55" dirty="0"/>
              <a:t> </a:t>
            </a:r>
            <a:r>
              <a:rPr spc="-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709930"/>
            <a:ext cx="4441190" cy="3044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Continued from previous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>
              <a:latin typeface="Segoe UI"/>
              <a:cs typeface="Segoe UI"/>
            </a:endParaRPr>
          </a:p>
          <a:p>
            <a:pPr marL="12700" marR="80010">
              <a:lnSpc>
                <a:spcPct val="110100"/>
              </a:lnSpc>
              <a:spcBef>
                <a:spcPts val="1195"/>
              </a:spcBef>
              <a:buClr>
                <a:srgbClr val="A0B6E2"/>
              </a:buClr>
              <a:buAutoNum type="arabicParenR" startAt="7"/>
              <a:tabLst>
                <a:tab pos="2108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Historical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Events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lollipop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timeline shows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major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events recorded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against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URD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loop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including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outages and work orders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&amp;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inspections. The timeline  can be zoomed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into to allow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more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granular</a:t>
            </a:r>
            <a:r>
              <a:rPr sz="14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view</a:t>
            </a:r>
            <a:endParaRPr sz="1400">
              <a:latin typeface="Segoe UI"/>
              <a:cs typeface="Segoe UI"/>
            </a:endParaRPr>
          </a:p>
          <a:p>
            <a:pPr marL="12700" marR="82550">
              <a:lnSpc>
                <a:spcPct val="110000"/>
              </a:lnSpc>
              <a:spcBef>
                <a:spcPts val="1200"/>
              </a:spcBef>
              <a:buAutoNum type="arabicParenR" startAt="7"/>
              <a:tabLst>
                <a:tab pos="211454" algn="l"/>
              </a:tabLst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Notes section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Notes section can 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utilised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hold  comments,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observations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notes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related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loop.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  <a:buAutoNum type="arabicParenR" startAt="7"/>
              <a:tabLst>
                <a:tab pos="211454" algn="l"/>
              </a:tabLst>
            </a:pP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Next actions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based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findings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inspection, a work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order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can be raised by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next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action.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integrated with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work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order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system.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5939E9-20C9-45D5-86F5-41C81655D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47179"/>
            <a:ext cx="7391400" cy="42002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231635" y="723900"/>
            <a:ext cx="288290" cy="277495"/>
          </a:xfrm>
          <a:custGeom>
            <a:avLst/>
            <a:gdLst/>
            <a:ahLst/>
            <a:cxnLst/>
            <a:rect l="l" t="t" r="r" b="b"/>
            <a:pathLst>
              <a:path w="288290" h="277494">
                <a:moveTo>
                  <a:pt x="144017" y="0"/>
                </a:moveTo>
                <a:lnTo>
                  <a:pt x="98511" y="7071"/>
                </a:lnTo>
                <a:lnTo>
                  <a:pt x="58978" y="26761"/>
                </a:lnTo>
                <a:lnTo>
                  <a:pt x="27797" y="56784"/>
                </a:lnTo>
                <a:lnTo>
                  <a:pt x="7345" y="94853"/>
                </a:lnTo>
                <a:lnTo>
                  <a:pt x="0" y="138684"/>
                </a:lnTo>
                <a:lnTo>
                  <a:pt x="7345" y="182514"/>
                </a:lnTo>
                <a:lnTo>
                  <a:pt x="27797" y="220583"/>
                </a:lnTo>
                <a:lnTo>
                  <a:pt x="58978" y="250606"/>
                </a:lnTo>
                <a:lnTo>
                  <a:pt x="98511" y="270296"/>
                </a:lnTo>
                <a:lnTo>
                  <a:pt x="144017" y="277367"/>
                </a:lnTo>
                <a:lnTo>
                  <a:pt x="189524" y="270296"/>
                </a:lnTo>
                <a:lnTo>
                  <a:pt x="229057" y="250606"/>
                </a:lnTo>
                <a:lnTo>
                  <a:pt x="260238" y="220583"/>
                </a:lnTo>
                <a:lnTo>
                  <a:pt x="280690" y="182514"/>
                </a:lnTo>
                <a:lnTo>
                  <a:pt x="288036" y="138684"/>
                </a:lnTo>
                <a:lnTo>
                  <a:pt x="280690" y="94853"/>
                </a:lnTo>
                <a:lnTo>
                  <a:pt x="260238" y="56784"/>
                </a:lnTo>
                <a:lnTo>
                  <a:pt x="229057" y="26761"/>
                </a:lnTo>
                <a:lnTo>
                  <a:pt x="189524" y="7071"/>
                </a:lnTo>
                <a:lnTo>
                  <a:pt x="144017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07582" y="72339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39131" y="3228975"/>
            <a:ext cx="287020" cy="276225"/>
          </a:xfrm>
          <a:custGeom>
            <a:avLst/>
            <a:gdLst/>
            <a:ahLst/>
            <a:cxnLst/>
            <a:rect l="l" t="t" r="r" b="b"/>
            <a:pathLst>
              <a:path w="287020" h="276225">
                <a:moveTo>
                  <a:pt x="143256" y="0"/>
                </a:moveTo>
                <a:lnTo>
                  <a:pt x="97974" y="7028"/>
                </a:lnTo>
                <a:lnTo>
                  <a:pt x="58649" y="26602"/>
                </a:lnTo>
                <a:lnTo>
                  <a:pt x="27639" y="56455"/>
                </a:lnTo>
                <a:lnTo>
                  <a:pt x="7303" y="94317"/>
                </a:lnTo>
                <a:lnTo>
                  <a:pt x="0" y="137922"/>
                </a:lnTo>
                <a:lnTo>
                  <a:pt x="7303" y="181526"/>
                </a:lnTo>
                <a:lnTo>
                  <a:pt x="27639" y="219388"/>
                </a:lnTo>
                <a:lnTo>
                  <a:pt x="58649" y="249241"/>
                </a:lnTo>
                <a:lnTo>
                  <a:pt x="97974" y="268815"/>
                </a:lnTo>
                <a:lnTo>
                  <a:pt x="143256" y="275844"/>
                </a:lnTo>
                <a:lnTo>
                  <a:pt x="188537" y="268815"/>
                </a:lnTo>
                <a:lnTo>
                  <a:pt x="227862" y="249241"/>
                </a:lnTo>
                <a:lnTo>
                  <a:pt x="258872" y="219388"/>
                </a:lnTo>
                <a:lnTo>
                  <a:pt x="279208" y="181526"/>
                </a:lnTo>
                <a:lnTo>
                  <a:pt x="286512" y="137922"/>
                </a:lnTo>
                <a:lnTo>
                  <a:pt x="279208" y="94317"/>
                </a:lnTo>
                <a:lnTo>
                  <a:pt x="258872" y="56455"/>
                </a:lnTo>
                <a:lnTo>
                  <a:pt x="227862" y="26602"/>
                </a:lnTo>
                <a:lnTo>
                  <a:pt x="188537" y="7028"/>
                </a:lnTo>
                <a:lnTo>
                  <a:pt x="143256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14187" y="322872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98710" y="3212210"/>
            <a:ext cx="288290" cy="276225"/>
          </a:xfrm>
          <a:custGeom>
            <a:avLst/>
            <a:gdLst/>
            <a:ahLst/>
            <a:cxnLst/>
            <a:rect l="l" t="t" r="r" b="b"/>
            <a:pathLst>
              <a:path w="288290" h="276225">
                <a:moveTo>
                  <a:pt x="144018" y="0"/>
                </a:moveTo>
                <a:lnTo>
                  <a:pt x="98511" y="7028"/>
                </a:lnTo>
                <a:lnTo>
                  <a:pt x="58978" y="26602"/>
                </a:lnTo>
                <a:lnTo>
                  <a:pt x="27797" y="56455"/>
                </a:lnTo>
                <a:lnTo>
                  <a:pt x="7345" y="94317"/>
                </a:lnTo>
                <a:lnTo>
                  <a:pt x="0" y="137921"/>
                </a:lnTo>
                <a:lnTo>
                  <a:pt x="7345" y="181526"/>
                </a:lnTo>
                <a:lnTo>
                  <a:pt x="27797" y="219388"/>
                </a:lnTo>
                <a:lnTo>
                  <a:pt x="58978" y="249241"/>
                </a:lnTo>
                <a:lnTo>
                  <a:pt x="98511" y="268815"/>
                </a:lnTo>
                <a:lnTo>
                  <a:pt x="144018" y="275844"/>
                </a:lnTo>
                <a:lnTo>
                  <a:pt x="189524" y="268815"/>
                </a:lnTo>
                <a:lnTo>
                  <a:pt x="229057" y="249241"/>
                </a:lnTo>
                <a:lnTo>
                  <a:pt x="260238" y="219388"/>
                </a:lnTo>
                <a:lnTo>
                  <a:pt x="280690" y="181526"/>
                </a:lnTo>
                <a:lnTo>
                  <a:pt x="288035" y="137921"/>
                </a:lnTo>
                <a:lnTo>
                  <a:pt x="280690" y="94317"/>
                </a:lnTo>
                <a:lnTo>
                  <a:pt x="260238" y="56455"/>
                </a:lnTo>
                <a:lnTo>
                  <a:pt x="229057" y="26602"/>
                </a:lnTo>
                <a:lnTo>
                  <a:pt x="189524" y="7028"/>
                </a:lnTo>
                <a:lnTo>
                  <a:pt x="144018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75037" y="321170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244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URD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55" dirty="0"/>
              <a:t> </a:t>
            </a:r>
            <a:r>
              <a:rPr spc="-5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709930"/>
            <a:ext cx="4597400" cy="4218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Continued from previous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 dirty="0">
              <a:latin typeface="Segoe UI"/>
              <a:cs typeface="Segoe UI"/>
            </a:endParaRPr>
          </a:p>
          <a:p>
            <a:pPr marL="355600" marR="52069" indent="-342900">
              <a:lnSpc>
                <a:spcPct val="110000"/>
              </a:lnSpc>
              <a:spcBef>
                <a:spcPts val="1200"/>
              </a:spcBef>
              <a:buAutoNum type="arabicParenR" startAt="10"/>
              <a:tabLst>
                <a:tab pos="355600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Hierarchy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Component 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Additional sensor data  can be accessed when clicking on the transformers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component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hierarchy.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map view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zoom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 highlight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transformer selected and also show the  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secondary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cables and attached meters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transformer</a:t>
            </a:r>
            <a:endParaRPr sz="1400" dirty="0">
              <a:latin typeface="Segoe UI"/>
              <a:cs typeface="Segoe UI"/>
            </a:endParaRPr>
          </a:p>
          <a:p>
            <a:pPr marL="355600" marR="5080" indent="-342900">
              <a:lnSpc>
                <a:spcPct val="110000"/>
              </a:lnSpc>
              <a:spcBef>
                <a:spcPts val="1195"/>
              </a:spcBef>
              <a:buAutoNum type="arabicParenR" startAt="10"/>
              <a:tabLst>
                <a:tab pos="355600" algn="l"/>
              </a:tabLst>
            </a:pP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Transformer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Timeseries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analysis section will open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to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allowing the 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view a 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metrics  calculated by aggregating the data provided by</a:t>
            </a:r>
            <a:r>
              <a:rPr sz="14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smart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meters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utilising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transformer meter</a:t>
            </a:r>
            <a:r>
              <a:rPr sz="1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mapping.</a:t>
            </a:r>
            <a:endParaRPr sz="1400" dirty="0">
              <a:latin typeface="Segoe UI"/>
              <a:cs typeface="Segoe UI"/>
            </a:endParaRPr>
          </a:p>
          <a:p>
            <a:pPr marL="355600" marR="86360" indent="-342900">
              <a:lnSpc>
                <a:spcPct val="110000"/>
              </a:lnSpc>
              <a:spcBef>
                <a:spcPts val="1200"/>
              </a:spcBef>
              <a:buAutoNum type="arabicParenR" startAt="10"/>
              <a:tabLst>
                <a:tab pos="355600" algn="l"/>
              </a:tabLst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shown as timeseries data,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histogram,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ECDF and LDC.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yellow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amber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lines represent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nameplate and utility rating for 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transformer.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helps the user quality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determine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level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overload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transformers in the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system.</a:t>
            </a:r>
            <a:endParaRPr sz="1400" dirty="0">
              <a:latin typeface="Segoe UI"/>
              <a:cs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EB5890-56A1-49B9-83AB-72382E189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01" y="9525"/>
            <a:ext cx="7149216" cy="3103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8E804B-5183-4658-A3B3-D403DD616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01" y="2953060"/>
            <a:ext cx="7149216" cy="255803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870447" y="754380"/>
            <a:ext cx="451484" cy="388620"/>
          </a:xfrm>
          <a:custGeom>
            <a:avLst/>
            <a:gdLst/>
            <a:ahLst/>
            <a:cxnLst/>
            <a:rect l="l" t="t" r="r" b="b"/>
            <a:pathLst>
              <a:path w="451485" h="388619">
                <a:moveTo>
                  <a:pt x="225551" y="0"/>
                </a:moveTo>
                <a:lnTo>
                  <a:pt x="173829" y="5131"/>
                </a:lnTo>
                <a:lnTo>
                  <a:pt x="126352" y="19749"/>
                </a:lnTo>
                <a:lnTo>
                  <a:pt x="84473" y="42687"/>
                </a:lnTo>
                <a:lnTo>
                  <a:pt x="49545" y="72778"/>
                </a:lnTo>
                <a:lnTo>
                  <a:pt x="22922" y="108857"/>
                </a:lnTo>
                <a:lnTo>
                  <a:pt x="5956" y="149756"/>
                </a:lnTo>
                <a:lnTo>
                  <a:pt x="0" y="194310"/>
                </a:lnTo>
                <a:lnTo>
                  <a:pt x="5956" y="238863"/>
                </a:lnTo>
                <a:lnTo>
                  <a:pt x="22922" y="279762"/>
                </a:lnTo>
                <a:lnTo>
                  <a:pt x="49545" y="315841"/>
                </a:lnTo>
                <a:lnTo>
                  <a:pt x="84473" y="345932"/>
                </a:lnTo>
                <a:lnTo>
                  <a:pt x="126352" y="368870"/>
                </a:lnTo>
                <a:lnTo>
                  <a:pt x="173829" y="383488"/>
                </a:lnTo>
                <a:lnTo>
                  <a:pt x="225551" y="388620"/>
                </a:lnTo>
                <a:lnTo>
                  <a:pt x="277274" y="383488"/>
                </a:lnTo>
                <a:lnTo>
                  <a:pt x="324751" y="368870"/>
                </a:lnTo>
                <a:lnTo>
                  <a:pt x="366630" y="345932"/>
                </a:lnTo>
                <a:lnTo>
                  <a:pt x="401558" y="315841"/>
                </a:lnTo>
                <a:lnTo>
                  <a:pt x="428181" y="279762"/>
                </a:lnTo>
                <a:lnTo>
                  <a:pt x="445147" y="238863"/>
                </a:lnTo>
                <a:lnTo>
                  <a:pt x="451103" y="194310"/>
                </a:lnTo>
                <a:lnTo>
                  <a:pt x="445147" y="149756"/>
                </a:lnTo>
                <a:lnTo>
                  <a:pt x="428181" y="108857"/>
                </a:lnTo>
                <a:lnTo>
                  <a:pt x="401558" y="72778"/>
                </a:lnTo>
                <a:lnTo>
                  <a:pt x="366630" y="42687"/>
                </a:lnTo>
                <a:lnTo>
                  <a:pt x="324751" y="19749"/>
                </a:lnTo>
                <a:lnTo>
                  <a:pt x="277274" y="5131"/>
                </a:lnTo>
                <a:lnTo>
                  <a:pt x="225551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0778" y="809624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9316" y="3422650"/>
            <a:ext cx="451484" cy="387350"/>
          </a:xfrm>
          <a:custGeom>
            <a:avLst/>
            <a:gdLst/>
            <a:ahLst/>
            <a:cxnLst/>
            <a:rect l="l" t="t" r="r" b="b"/>
            <a:pathLst>
              <a:path w="451485" h="387350">
                <a:moveTo>
                  <a:pt x="225551" y="0"/>
                </a:moveTo>
                <a:lnTo>
                  <a:pt x="173829" y="5109"/>
                </a:lnTo>
                <a:lnTo>
                  <a:pt x="126352" y="19665"/>
                </a:lnTo>
                <a:lnTo>
                  <a:pt x="84473" y="42507"/>
                </a:lnTo>
                <a:lnTo>
                  <a:pt x="49545" y="72476"/>
                </a:lnTo>
                <a:lnTo>
                  <a:pt x="22922" y="108412"/>
                </a:lnTo>
                <a:lnTo>
                  <a:pt x="5956" y="149156"/>
                </a:lnTo>
                <a:lnTo>
                  <a:pt x="0" y="193548"/>
                </a:lnTo>
                <a:lnTo>
                  <a:pt x="5956" y="237939"/>
                </a:lnTo>
                <a:lnTo>
                  <a:pt x="22922" y="278683"/>
                </a:lnTo>
                <a:lnTo>
                  <a:pt x="49545" y="314619"/>
                </a:lnTo>
                <a:lnTo>
                  <a:pt x="84473" y="344588"/>
                </a:lnTo>
                <a:lnTo>
                  <a:pt x="126352" y="367430"/>
                </a:lnTo>
                <a:lnTo>
                  <a:pt x="173829" y="381986"/>
                </a:lnTo>
                <a:lnTo>
                  <a:pt x="225551" y="387096"/>
                </a:lnTo>
                <a:lnTo>
                  <a:pt x="277274" y="381986"/>
                </a:lnTo>
                <a:lnTo>
                  <a:pt x="324751" y="367430"/>
                </a:lnTo>
                <a:lnTo>
                  <a:pt x="366630" y="344588"/>
                </a:lnTo>
                <a:lnTo>
                  <a:pt x="401558" y="314619"/>
                </a:lnTo>
                <a:lnTo>
                  <a:pt x="428181" y="278683"/>
                </a:lnTo>
                <a:lnTo>
                  <a:pt x="445147" y="237939"/>
                </a:lnTo>
                <a:lnTo>
                  <a:pt x="451103" y="193548"/>
                </a:lnTo>
                <a:lnTo>
                  <a:pt x="445147" y="149156"/>
                </a:lnTo>
                <a:lnTo>
                  <a:pt x="428181" y="108412"/>
                </a:lnTo>
                <a:lnTo>
                  <a:pt x="401558" y="72476"/>
                </a:lnTo>
                <a:lnTo>
                  <a:pt x="366630" y="42507"/>
                </a:lnTo>
                <a:lnTo>
                  <a:pt x="324751" y="19665"/>
                </a:lnTo>
                <a:lnTo>
                  <a:pt x="277274" y="5109"/>
                </a:lnTo>
                <a:lnTo>
                  <a:pt x="225551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57266" y="3478276"/>
            <a:ext cx="223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25" dirty="0">
                <a:solidFill>
                  <a:srgbClr val="223D75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67400" y="4724400"/>
            <a:ext cx="451484" cy="388620"/>
          </a:xfrm>
          <a:custGeom>
            <a:avLst/>
            <a:gdLst/>
            <a:ahLst/>
            <a:cxnLst/>
            <a:rect l="l" t="t" r="r" b="b"/>
            <a:pathLst>
              <a:path w="451485" h="388620">
                <a:moveTo>
                  <a:pt x="225551" y="0"/>
                </a:moveTo>
                <a:lnTo>
                  <a:pt x="173829" y="5131"/>
                </a:lnTo>
                <a:lnTo>
                  <a:pt x="126352" y="19749"/>
                </a:lnTo>
                <a:lnTo>
                  <a:pt x="84473" y="42687"/>
                </a:lnTo>
                <a:lnTo>
                  <a:pt x="49545" y="72778"/>
                </a:lnTo>
                <a:lnTo>
                  <a:pt x="22922" y="108857"/>
                </a:lnTo>
                <a:lnTo>
                  <a:pt x="5956" y="149756"/>
                </a:lnTo>
                <a:lnTo>
                  <a:pt x="0" y="194309"/>
                </a:lnTo>
                <a:lnTo>
                  <a:pt x="5956" y="238863"/>
                </a:lnTo>
                <a:lnTo>
                  <a:pt x="22922" y="279762"/>
                </a:lnTo>
                <a:lnTo>
                  <a:pt x="49545" y="315841"/>
                </a:lnTo>
                <a:lnTo>
                  <a:pt x="84473" y="345932"/>
                </a:lnTo>
                <a:lnTo>
                  <a:pt x="126352" y="368870"/>
                </a:lnTo>
                <a:lnTo>
                  <a:pt x="173829" y="383488"/>
                </a:lnTo>
                <a:lnTo>
                  <a:pt x="225551" y="388619"/>
                </a:lnTo>
                <a:lnTo>
                  <a:pt x="277274" y="383488"/>
                </a:lnTo>
                <a:lnTo>
                  <a:pt x="324751" y="368870"/>
                </a:lnTo>
                <a:lnTo>
                  <a:pt x="366630" y="345932"/>
                </a:lnTo>
                <a:lnTo>
                  <a:pt x="401558" y="315841"/>
                </a:lnTo>
                <a:lnTo>
                  <a:pt x="428181" y="279762"/>
                </a:lnTo>
                <a:lnTo>
                  <a:pt x="445147" y="238863"/>
                </a:lnTo>
                <a:lnTo>
                  <a:pt x="451103" y="194309"/>
                </a:lnTo>
                <a:lnTo>
                  <a:pt x="445147" y="149756"/>
                </a:lnTo>
                <a:lnTo>
                  <a:pt x="428181" y="108857"/>
                </a:lnTo>
                <a:lnTo>
                  <a:pt x="401558" y="72778"/>
                </a:lnTo>
                <a:lnTo>
                  <a:pt x="366630" y="42687"/>
                </a:lnTo>
                <a:lnTo>
                  <a:pt x="324751" y="19749"/>
                </a:lnTo>
                <a:lnTo>
                  <a:pt x="277274" y="5131"/>
                </a:lnTo>
                <a:lnTo>
                  <a:pt x="225551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67476" y="4780230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23D75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244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URD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55" dirty="0"/>
              <a:t> </a:t>
            </a:r>
            <a:r>
              <a:rPr spc="-5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709930"/>
            <a:ext cx="4590415" cy="2891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Continued from previous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 dirty="0">
              <a:latin typeface="Segoe UI"/>
              <a:cs typeface="Segoe UI"/>
            </a:endParaRPr>
          </a:p>
          <a:p>
            <a:pPr marL="355600" marR="8890" indent="-342900">
              <a:lnSpc>
                <a:spcPct val="110000"/>
              </a:lnSpc>
              <a:spcBef>
                <a:spcPts val="1200"/>
              </a:spcBef>
              <a:buAutoNum type="arabicParenR" startAt="13"/>
              <a:tabLst>
                <a:tab pos="355600" algn="l"/>
              </a:tabLst>
            </a:pPr>
            <a:r>
              <a:rPr sz="1400" spc="-25" dirty="0">
                <a:solidFill>
                  <a:srgbClr val="A0B6E2"/>
                </a:solidFill>
                <a:latin typeface="Segoe UI"/>
                <a:cs typeface="Segoe UI"/>
              </a:rPr>
              <a:t>KVA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Above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Calculated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the total </a:t>
            </a:r>
            <a:r>
              <a:rPr sz="1400" spc="-30" dirty="0">
                <a:solidFill>
                  <a:srgbClr val="A0B6E2"/>
                </a:solidFill>
                <a:latin typeface="Segoe UI"/>
                <a:cs typeface="Segoe UI"/>
              </a:rPr>
              <a:t>KVA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Above 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Rating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the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Hours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Above </a:t>
            </a:r>
            <a:r>
              <a:rPr sz="1400" dirty="0">
                <a:solidFill>
                  <a:srgbClr val="A0B6E2"/>
                </a:solidFill>
                <a:latin typeface="Segoe UI"/>
                <a:cs typeface="Segoe UI"/>
              </a:rPr>
              <a:t>Rating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calculated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 daily aggregated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meter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data. These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give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indication 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intensity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duration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 transformer</a:t>
            </a:r>
            <a:endParaRPr sz="1400" dirty="0">
              <a:latin typeface="Segoe UI"/>
              <a:cs typeface="Segoe UI"/>
            </a:endParaRPr>
          </a:p>
          <a:p>
            <a:pPr marL="355600" marR="5080" indent="-342900">
              <a:lnSpc>
                <a:spcPct val="110000"/>
              </a:lnSpc>
              <a:spcBef>
                <a:spcPts val="1200"/>
              </a:spcBef>
              <a:buAutoNum type="arabicParenR" startAt="13"/>
              <a:tabLst>
                <a:tab pos="355600" algn="l"/>
              </a:tabLst>
            </a:pPr>
            <a:r>
              <a:rPr sz="1400" spc="-10" dirty="0">
                <a:solidFill>
                  <a:srgbClr val="A0B6E2"/>
                </a:solidFill>
                <a:latin typeface="Segoe UI"/>
                <a:cs typeface="Segoe UI"/>
              </a:rPr>
              <a:t>Voltage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where voltage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captured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a  meter on the loop.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shows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voltage normalised  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patterns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over the last 14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days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over the  last year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give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indication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sag /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swell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events on  the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transformer.</a:t>
            </a:r>
            <a:endParaRPr sz="1400" dirty="0">
              <a:latin typeface="Segoe UI"/>
              <a:cs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65CA01-C2E1-434F-A486-E031780E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846" y="398119"/>
            <a:ext cx="6943516" cy="2536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C4CF90-0B23-4DC7-A00E-98B8976D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846" y="2880444"/>
            <a:ext cx="6943516" cy="313935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63716" y="298450"/>
            <a:ext cx="451484" cy="387350"/>
          </a:xfrm>
          <a:custGeom>
            <a:avLst/>
            <a:gdLst/>
            <a:ahLst/>
            <a:cxnLst/>
            <a:rect l="l" t="t" r="r" b="b"/>
            <a:pathLst>
              <a:path w="451484" h="387350">
                <a:moveTo>
                  <a:pt x="225551" y="0"/>
                </a:moveTo>
                <a:lnTo>
                  <a:pt x="173829" y="5109"/>
                </a:lnTo>
                <a:lnTo>
                  <a:pt x="126352" y="19665"/>
                </a:lnTo>
                <a:lnTo>
                  <a:pt x="84473" y="42507"/>
                </a:lnTo>
                <a:lnTo>
                  <a:pt x="49545" y="72476"/>
                </a:lnTo>
                <a:lnTo>
                  <a:pt x="22922" y="108412"/>
                </a:lnTo>
                <a:lnTo>
                  <a:pt x="5956" y="149156"/>
                </a:lnTo>
                <a:lnTo>
                  <a:pt x="0" y="193548"/>
                </a:lnTo>
                <a:lnTo>
                  <a:pt x="5956" y="237939"/>
                </a:lnTo>
                <a:lnTo>
                  <a:pt x="22922" y="278683"/>
                </a:lnTo>
                <a:lnTo>
                  <a:pt x="49545" y="314619"/>
                </a:lnTo>
                <a:lnTo>
                  <a:pt x="84473" y="344588"/>
                </a:lnTo>
                <a:lnTo>
                  <a:pt x="126352" y="367430"/>
                </a:lnTo>
                <a:lnTo>
                  <a:pt x="173829" y="381986"/>
                </a:lnTo>
                <a:lnTo>
                  <a:pt x="225551" y="387096"/>
                </a:lnTo>
                <a:lnTo>
                  <a:pt x="277274" y="381986"/>
                </a:lnTo>
                <a:lnTo>
                  <a:pt x="324751" y="367430"/>
                </a:lnTo>
                <a:lnTo>
                  <a:pt x="366630" y="344588"/>
                </a:lnTo>
                <a:lnTo>
                  <a:pt x="401558" y="314619"/>
                </a:lnTo>
                <a:lnTo>
                  <a:pt x="428181" y="278683"/>
                </a:lnTo>
                <a:lnTo>
                  <a:pt x="445147" y="237939"/>
                </a:lnTo>
                <a:lnTo>
                  <a:pt x="451103" y="193548"/>
                </a:lnTo>
                <a:lnTo>
                  <a:pt x="445147" y="149156"/>
                </a:lnTo>
                <a:lnTo>
                  <a:pt x="428181" y="108412"/>
                </a:lnTo>
                <a:lnTo>
                  <a:pt x="401558" y="72476"/>
                </a:lnTo>
                <a:lnTo>
                  <a:pt x="366630" y="42507"/>
                </a:lnTo>
                <a:lnTo>
                  <a:pt x="324751" y="19665"/>
                </a:lnTo>
                <a:lnTo>
                  <a:pt x="277274" y="5109"/>
                </a:lnTo>
                <a:lnTo>
                  <a:pt x="225551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63728" y="374624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13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97316" y="2836519"/>
            <a:ext cx="451484" cy="289560"/>
          </a:xfrm>
          <a:custGeom>
            <a:avLst/>
            <a:gdLst/>
            <a:ahLst/>
            <a:cxnLst/>
            <a:rect l="l" t="t" r="r" b="b"/>
            <a:pathLst>
              <a:path w="451484" h="289560">
                <a:moveTo>
                  <a:pt x="225551" y="0"/>
                </a:moveTo>
                <a:lnTo>
                  <a:pt x="165585" y="5168"/>
                </a:lnTo>
                <a:lnTo>
                  <a:pt x="111703" y="19755"/>
                </a:lnTo>
                <a:lnTo>
                  <a:pt x="66055" y="42386"/>
                </a:lnTo>
                <a:lnTo>
                  <a:pt x="30790" y="71684"/>
                </a:lnTo>
                <a:lnTo>
                  <a:pt x="8055" y="106274"/>
                </a:lnTo>
                <a:lnTo>
                  <a:pt x="0" y="144780"/>
                </a:lnTo>
                <a:lnTo>
                  <a:pt x="8055" y="183285"/>
                </a:lnTo>
                <a:lnTo>
                  <a:pt x="30790" y="217875"/>
                </a:lnTo>
                <a:lnTo>
                  <a:pt x="66055" y="247173"/>
                </a:lnTo>
                <a:lnTo>
                  <a:pt x="111703" y="269804"/>
                </a:lnTo>
                <a:lnTo>
                  <a:pt x="165585" y="284391"/>
                </a:lnTo>
                <a:lnTo>
                  <a:pt x="225551" y="289560"/>
                </a:lnTo>
                <a:lnTo>
                  <a:pt x="285518" y="284391"/>
                </a:lnTo>
                <a:lnTo>
                  <a:pt x="339400" y="269804"/>
                </a:lnTo>
                <a:lnTo>
                  <a:pt x="385048" y="247173"/>
                </a:lnTo>
                <a:lnTo>
                  <a:pt x="420313" y="217875"/>
                </a:lnTo>
                <a:lnTo>
                  <a:pt x="443048" y="183285"/>
                </a:lnTo>
                <a:lnTo>
                  <a:pt x="451103" y="144780"/>
                </a:lnTo>
                <a:lnTo>
                  <a:pt x="443048" y="106274"/>
                </a:lnTo>
                <a:lnTo>
                  <a:pt x="420313" y="71684"/>
                </a:lnTo>
                <a:lnTo>
                  <a:pt x="385048" y="42386"/>
                </a:lnTo>
                <a:lnTo>
                  <a:pt x="339400" y="19755"/>
                </a:lnTo>
                <a:lnTo>
                  <a:pt x="285518" y="5168"/>
                </a:lnTo>
                <a:lnTo>
                  <a:pt x="225551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97392" y="2842438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23D75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244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URD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55" dirty="0"/>
              <a:t> </a:t>
            </a:r>
            <a:r>
              <a:rPr spc="-5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709930"/>
            <a:ext cx="4618355" cy="1330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Continued from previous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>
              <a:latin typeface="Segoe UI"/>
              <a:cs typeface="Segoe UI"/>
            </a:endParaRPr>
          </a:p>
          <a:p>
            <a:pPr marL="355600" marR="5080" indent="-342900">
              <a:lnSpc>
                <a:spcPct val="110100"/>
              </a:lnSpc>
              <a:spcBef>
                <a:spcPts val="1195"/>
              </a:spcBef>
            </a:pP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15) </a:t>
            </a:r>
            <a:r>
              <a:rPr sz="1400" spc="-25" dirty="0">
                <a:solidFill>
                  <a:srgbClr val="A0B6E2"/>
                </a:solidFill>
                <a:latin typeface="Segoe UI"/>
                <a:cs typeface="Segoe UI"/>
              </a:rPr>
              <a:t>KVA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Growth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section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allows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distribution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engineer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model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load growth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transformers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loop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at an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individual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level.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modelling  parameters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are: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2167864"/>
            <a:ext cx="4560570" cy="376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61340" indent="-342900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Increased base load growth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either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KVA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or %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increase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Trend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growth using linear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additive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forecasting by a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%</a:t>
            </a:r>
            <a:endParaRPr sz="1400">
              <a:latin typeface="Segoe UI"/>
              <a:cs typeface="Segoe UI"/>
            </a:endParaRPr>
          </a:p>
          <a:p>
            <a:pPr marL="355600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increase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 each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year</a:t>
            </a:r>
            <a:endParaRPr sz="1400">
              <a:latin typeface="Segoe UI"/>
              <a:cs typeface="Segoe UI"/>
            </a:endParaRPr>
          </a:p>
          <a:p>
            <a:pPr marL="355600" marR="133350" indent="-34290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Forecasting years allows the engineer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model  growth and view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results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at the end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x year  period. For simplicity this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limited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5 years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 demo.</a:t>
            </a:r>
            <a:endParaRPr sz="1400">
              <a:latin typeface="Segoe UI"/>
              <a:cs typeface="Segoe UI"/>
            </a:endParaRPr>
          </a:p>
          <a:p>
            <a:pPr marL="355600" marR="5080" indent="-34290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graphs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 the yearly max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KVA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+ growth  over the next 5 years alongside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Duration 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Curve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results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5 years time.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allow the  engineer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make planning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decisions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application without needing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 a separate  application.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08484-1978-4B43-8AC9-63A1F9A9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960627"/>
            <a:ext cx="6781799" cy="37693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8159116" y="929640"/>
            <a:ext cx="451484" cy="289560"/>
          </a:xfrm>
          <a:custGeom>
            <a:avLst/>
            <a:gdLst/>
            <a:ahLst/>
            <a:cxnLst/>
            <a:rect l="l" t="t" r="r" b="b"/>
            <a:pathLst>
              <a:path w="451484" h="289559">
                <a:moveTo>
                  <a:pt x="225551" y="0"/>
                </a:moveTo>
                <a:lnTo>
                  <a:pt x="165585" y="5168"/>
                </a:lnTo>
                <a:lnTo>
                  <a:pt x="111703" y="19755"/>
                </a:lnTo>
                <a:lnTo>
                  <a:pt x="66055" y="42386"/>
                </a:lnTo>
                <a:lnTo>
                  <a:pt x="30790" y="71684"/>
                </a:lnTo>
                <a:lnTo>
                  <a:pt x="8055" y="106274"/>
                </a:lnTo>
                <a:lnTo>
                  <a:pt x="0" y="144779"/>
                </a:lnTo>
                <a:lnTo>
                  <a:pt x="8055" y="183285"/>
                </a:lnTo>
                <a:lnTo>
                  <a:pt x="30790" y="217875"/>
                </a:lnTo>
                <a:lnTo>
                  <a:pt x="66055" y="247173"/>
                </a:lnTo>
                <a:lnTo>
                  <a:pt x="111703" y="269804"/>
                </a:lnTo>
                <a:lnTo>
                  <a:pt x="165585" y="284391"/>
                </a:lnTo>
                <a:lnTo>
                  <a:pt x="225551" y="289560"/>
                </a:lnTo>
                <a:lnTo>
                  <a:pt x="285518" y="284391"/>
                </a:lnTo>
                <a:lnTo>
                  <a:pt x="339400" y="269804"/>
                </a:lnTo>
                <a:lnTo>
                  <a:pt x="385048" y="247173"/>
                </a:lnTo>
                <a:lnTo>
                  <a:pt x="420313" y="217875"/>
                </a:lnTo>
                <a:lnTo>
                  <a:pt x="443048" y="183285"/>
                </a:lnTo>
                <a:lnTo>
                  <a:pt x="451103" y="144779"/>
                </a:lnTo>
                <a:lnTo>
                  <a:pt x="443048" y="106274"/>
                </a:lnTo>
                <a:lnTo>
                  <a:pt x="420313" y="71684"/>
                </a:lnTo>
                <a:lnTo>
                  <a:pt x="385048" y="42386"/>
                </a:lnTo>
                <a:lnTo>
                  <a:pt x="339400" y="19755"/>
                </a:lnTo>
                <a:lnTo>
                  <a:pt x="285518" y="5168"/>
                </a:lnTo>
                <a:lnTo>
                  <a:pt x="225551" y="0"/>
                </a:lnTo>
                <a:close/>
              </a:path>
            </a:pathLst>
          </a:custGeom>
          <a:solidFill>
            <a:srgbClr val="FFE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59192" y="935227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23D75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244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URD </a:t>
            </a:r>
            <a:r>
              <a:rPr spc="-10" dirty="0"/>
              <a:t>Detailed </a:t>
            </a:r>
            <a:r>
              <a:rPr spc="-5" dirty="0"/>
              <a:t>View</a:t>
            </a:r>
            <a:r>
              <a:rPr spc="-55" dirty="0"/>
              <a:t> </a:t>
            </a:r>
            <a:r>
              <a:rPr spc="-5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709930"/>
            <a:ext cx="4540250" cy="1800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Continued from previous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</a:t>
            </a:r>
            <a:endParaRPr sz="1400">
              <a:latin typeface="Segoe UI"/>
              <a:cs typeface="Segoe UI"/>
            </a:endParaRPr>
          </a:p>
          <a:p>
            <a:pPr marL="355600" marR="5080" indent="-342900">
              <a:lnSpc>
                <a:spcPct val="110000"/>
              </a:lnSpc>
              <a:spcBef>
                <a:spcPts val="12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16)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Engineer selects a recommended action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conduct  accelerated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replacement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diagnostics on the loop and  a recommendation that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 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placed for immediate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replacement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following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inspection.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Engineer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also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updates the notes with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findings 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inspection to ensure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clear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visibility.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EEFD9-4577-41E8-8912-BD1D0208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51" y="447178"/>
            <a:ext cx="7232549" cy="2143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A4E08-085D-4A66-8C1E-93BC3F5E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71830"/>
            <a:ext cx="135255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627" y="216789"/>
            <a:ext cx="5739130" cy="6838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ACCENTURE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DIGITAL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GRID  </a:t>
            </a:r>
            <a:r>
              <a:rPr sz="2400" b="1" spc="-5" dirty="0">
                <a:latin typeface="Arial"/>
                <a:cs typeface="Arial"/>
              </a:rPr>
              <a:t>SCENARIO 5 </a:t>
            </a:r>
            <a:r>
              <a:rPr sz="2400" b="1" dirty="0">
                <a:latin typeface="Arial"/>
                <a:cs typeface="Arial"/>
              </a:rPr>
              <a:t>– </a:t>
            </a:r>
            <a:r>
              <a:rPr sz="2400" b="1" spc="-40" dirty="0">
                <a:latin typeface="Arial"/>
                <a:cs typeface="Arial"/>
              </a:rPr>
              <a:t>GEOSPATIAL</a:t>
            </a:r>
            <a:r>
              <a:rPr sz="2400" b="1" spc="-135" dirty="0"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5704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19" h="489585">
                <a:moveTo>
                  <a:pt x="238506" y="0"/>
                </a:moveTo>
                <a:lnTo>
                  <a:pt x="0" y="0"/>
                </a:lnTo>
                <a:lnTo>
                  <a:pt x="238506" y="244601"/>
                </a:lnTo>
                <a:lnTo>
                  <a:pt x="0" y="489203"/>
                </a:lnTo>
                <a:lnTo>
                  <a:pt x="238506" y="489203"/>
                </a:lnTo>
                <a:lnTo>
                  <a:pt x="477012" y="244601"/>
                </a:lnTo>
                <a:lnTo>
                  <a:pt x="238506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5686" y="2564638"/>
            <a:ext cx="1686560" cy="9404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065" marR="5080" algn="ctr">
              <a:lnSpc>
                <a:spcPts val="1150"/>
              </a:lnSpc>
              <a:spcBef>
                <a:spcPts val="380"/>
              </a:spcBef>
            </a:pP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WAYNE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REVIEWS</a:t>
            </a:r>
            <a:r>
              <a:rPr sz="1200" b="1" spc="-3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LOOP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POPULATION 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AND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FILTERS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OVERALL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LIST TO  SHOW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HIGHEST  PRIORITY</a:t>
            </a:r>
            <a:r>
              <a:rPr sz="1200" b="1" spc="-2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LOOPS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437" y="4273422"/>
            <a:ext cx="1562100" cy="6464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65" marR="5080" algn="ctr">
              <a:lnSpc>
                <a:spcPts val="1190"/>
              </a:lnSpc>
              <a:spcBef>
                <a:spcPts val="25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Overall loop list is shown 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ability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filter on</a:t>
            </a: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high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priority loops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further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investigation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0150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19145" y="4277995"/>
            <a:ext cx="1647825" cy="94869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Engineer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reviews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LoF,  Severity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Risk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loop.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Assesses the  historical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events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have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occurred and looks at 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overall loop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makeup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5514" y="2418334"/>
            <a:ext cx="1694180" cy="10864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-2540" algn="ctr">
              <a:lnSpc>
                <a:spcPct val="80000"/>
              </a:lnSpc>
              <a:spcBef>
                <a:spcPts val="385"/>
              </a:spcBef>
            </a:pP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REVIEWS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AGGREGATED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METER 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DATA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FOR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TRANSFORMERS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TO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UNDERSTAND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BETTER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OVERLOAD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2465" y="4278884"/>
            <a:ext cx="1700530" cy="155194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065" marR="5080" indent="-635" algn="ctr">
              <a:lnSpc>
                <a:spcPct val="90000"/>
              </a:lnSpc>
              <a:spcBef>
                <a:spcPts val="23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aggregated  meter to transformer data  as a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proxy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load,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engineer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can see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 is overloaded  along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indicators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 duration and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intensity.</a:t>
            </a: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Also  view voltage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sag /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swell  events if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meter  captured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54233" y="2710941"/>
            <a:ext cx="1553845" cy="7937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5715" algn="ctr">
              <a:lnSpc>
                <a:spcPts val="1150"/>
              </a:lnSpc>
              <a:spcBef>
                <a:spcPts val="380"/>
              </a:spcBef>
            </a:pP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DETERMINES A  COURSE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OF</a:t>
            </a:r>
            <a:r>
              <a:rPr sz="1200" b="1" spc="-5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ACTION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TO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CARRY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OUT ON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LOOP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AND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RECORDS</a:t>
            </a:r>
            <a:r>
              <a:rPr sz="1200" b="1" spc="-3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NOTES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0710" y="4273422"/>
            <a:ext cx="1682114" cy="109918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algn="ctr">
              <a:lnSpc>
                <a:spcPts val="1190"/>
              </a:lnSpc>
              <a:spcBef>
                <a:spcPts val="25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Engineer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finally utilises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load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forecasting tool to  determine the 5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year load  growth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based on  parameters that they are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able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configured at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calculation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2295" y="4273422"/>
            <a:ext cx="1600200" cy="109918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65" marR="5080" indent="1270" algn="ctr">
              <a:lnSpc>
                <a:spcPts val="1190"/>
              </a:lnSpc>
              <a:spcBef>
                <a:spcPts val="25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reviewing all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available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data and  forecasting 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load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engineer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selects a  recommended action</a:t>
            </a:r>
            <a:r>
              <a:rPr sz="11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  records the notes</a:t>
            </a:r>
            <a:r>
              <a:rPr sz="1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against  the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42046" y="2564638"/>
            <a:ext cx="1637664" cy="9404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>
              <a:lnSpc>
                <a:spcPts val="1150"/>
              </a:lnSpc>
              <a:spcBef>
                <a:spcPts val="380"/>
              </a:spcBef>
            </a:pP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MODEL 5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YEAR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LOAD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FORECASTING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TO 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AND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ITS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IMPACT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ON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SYSTEM &amp;  RECOMMEND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A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COURSE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OF</a:t>
            </a:r>
            <a:r>
              <a:rPr sz="1200" b="1" spc="-3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96870" y="3149549"/>
            <a:ext cx="1492885" cy="3549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9685" marR="5080" indent="-7620">
              <a:lnSpc>
                <a:spcPts val="1150"/>
              </a:lnSpc>
              <a:spcBef>
                <a:spcPts val="380"/>
              </a:spcBef>
            </a:pP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SELECTS A</a:t>
            </a:r>
            <a:r>
              <a:rPr sz="1200" b="1" spc="-9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SINGLE  LOOP TO</a:t>
            </a:r>
            <a:r>
              <a:rPr sz="1200" b="1" spc="-7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ANALYSE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78173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2294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06790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49761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08950" y="6204305"/>
            <a:ext cx="3787140" cy="464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73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DISTRIBUTION ENGINEER</a:t>
            </a:r>
            <a:r>
              <a:rPr sz="1600" b="1" spc="4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PROCEEDS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730"/>
              </a:lnSpc>
            </a:pP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TO </a:t>
            </a:r>
            <a:r>
              <a:rPr sz="1600" b="1" spc="-15" dirty="0">
                <a:solidFill>
                  <a:srgbClr val="FFB500"/>
                </a:solidFill>
                <a:latin typeface="Arial"/>
                <a:cs typeface="Arial"/>
              </a:rPr>
              <a:t>ANALYSE </a:t>
            </a: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NEXT</a:t>
            </a:r>
            <a:r>
              <a:rPr sz="1600" b="1" spc="4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B500"/>
                </a:solidFill>
                <a:latin typeface="Arial"/>
                <a:cs typeface="Arial"/>
              </a:rPr>
              <a:t>LOOP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3448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2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4992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1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9510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2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000" y="1491996"/>
            <a:ext cx="2819400" cy="909955"/>
          </a:xfrm>
          <a:custGeom>
            <a:avLst/>
            <a:gdLst/>
            <a:ahLst/>
            <a:cxnLst/>
            <a:rect l="l" t="t" r="r" b="b"/>
            <a:pathLst>
              <a:path w="2819400" h="909955">
                <a:moveTo>
                  <a:pt x="0" y="909827"/>
                </a:moveTo>
                <a:lnTo>
                  <a:pt x="2819400" y="909827"/>
                </a:lnTo>
                <a:lnTo>
                  <a:pt x="2819400" y="0"/>
                </a:lnTo>
                <a:lnTo>
                  <a:pt x="0" y="0"/>
                </a:lnTo>
                <a:lnTo>
                  <a:pt x="0" y="909827"/>
                </a:lnTo>
                <a:close/>
              </a:path>
            </a:pathLst>
          </a:custGeom>
          <a:solidFill>
            <a:srgbClr val="5A5858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81000" y="1658239"/>
            <a:ext cx="2819400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669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Wayne</a:t>
            </a:r>
            <a:endParaRPr sz="1800">
              <a:latin typeface="Arial"/>
              <a:cs typeface="Arial"/>
            </a:endParaRPr>
          </a:p>
          <a:p>
            <a:pPr marL="1042669">
              <a:lnSpc>
                <a:spcPct val="100000"/>
              </a:lnSpc>
              <a:spcBef>
                <a:spcPts val="15"/>
              </a:spcBef>
            </a:pPr>
            <a:r>
              <a:rPr sz="1050" b="1" i="1" dirty="0">
                <a:solidFill>
                  <a:srgbClr val="FFFFFF"/>
                </a:solidFill>
                <a:latin typeface="Arial"/>
                <a:cs typeface="Arial"/>
              </a:rPr>
              <a:t>Distribution</a:t>
            </a:r>
            <a:r>
              <a:rPr sz="1050" b="1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i="1" dirty="0">
                <a:solidFill>
                  <a:srgbClr val="FFFFFF"/>
                </a:solidFill>
                <a:latin typeface="Arial"/>
                <a:cs typeface="Arial"/>
              </a:rPr>
              <a:t>Engineer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2343" y="1617071"/>
            <a:ext cx="540385" cy="539115"/>
          </a:xfrm>
          <a:custGeom>
            <a:avLst/>
            <a:gdLst/>
            <a:ahLst/>
            <a:cxnLst/>
            <a:rect l="l" t="t" r="r" b="b"/>
            <a:pathLst>
              <a:path w="540385" h="539114">
                <a:moveTo>
                  <a:pt x="290741" y="0"/>
                </a:moveTo>
                <a:lnTo>
                  <a:pt x="261814" y="1578"/>
                </a:lnTo>
                <a:lnTo>
                  <a:pt x="233765" y="7016"/>
                </a:lnTo>
                <a:lnTo>
                  <a:pt x="210287" y="17365"/>
                </a:lnTo>
                <a:lnTo>
                  <a:pt x="195073" y="33679"/>
                </a:lnTo>
                <a:lnTo>
                  <a:pt x="184817" y="34703"/>
                </a:lnTo>
                <a:lnTo>
                  <a:pt x="154511" y="71516"/>
                </a:lnTo>
                <a:lnTo>
                  <a:pt x="154278" y="98238"/>
                </a:lnTo>
                <a:lnTo>
                  <a:pt x="158969" y="124960"/>
                </a:lnTo>
                <a:lnTo>
                  <a:pt x="165066" y="147823"/>
                </a:lnTo>
                <a:lnTo>
                  <a:pt x="165066" y="149698"/>
                </a:lnTo>
                <a:lnTo>
                  <a:pt x="166940" y="149698"/>
                </a:lnTo>
                <a:lnTo>
                  <a:pt x="166940" y="151568"/>
                </a:lnTo>
                <a:lnTo>
                  <a:pt x="160198" y="161246"/>
                </a:lnTo>
                <a:lnTo>
                  <a:pt x="156623" y="172853"/>
                </a:lnTo>
                <a:lnTo>
                  <a:pt x="163186" y="215188"/>
                </a:lnTo>
                <a:lnTo>
                  <a:pt x="168814" y="218933"/>
                </a:lnTo>
                <a:lnTo>
                  <a:pt x="173300" y="243111"/>
                </a:lnTo>
                <a:lnTo>
                  <a:pt x="182181" y="262203"/>
                </a:lnTo>
                <a:lnTo>
                  <a:pt x="192821" y="276033"/>
                </a:lnTo>
                <a:lnTo>
                  <a:pt x="202581" y="284423"/>
                </a:lnTo>
                <a:lnTo>
                  <a:pt x="202581" y="338691"/>
                </a:lnTo>
                <a:lnTo>
                  <a:pt x="174441" y="349914"/>
                </a:lnTo>
                <a:lnTo>
                  <a:pt x="119841" y="369885"/>
                </a:lnTo>
                <a:lnTo>
                  <a:pt x="75264" y="388977"/>
                </a:lnTo>
                <a:lnTo>
                  <a:pt x="42291" y="409121"/>
                </a:lnTo>
                <a:lnTo>
                  <a:pt x="9495" y="466632"/>
                </a:lnTo>
                <a:lnTo>
                  <a:pt x="351" y="518559"/>
                </a:lnTo>
                <a:lnTo>
                  <a:pt x="0" y="527680"/>
                </a:lnTo>
                <a:lnTo>
                  <a:pt x="0" y="533294"/>
                </a:lnTo>
                <a:lnTo>
                  <a:pt x="3751" y="538908"/>
                </a:lnTo>
                <a:lnTo>
                  <a:pt x="534584" y="538909"/>
                </a:lnTo>
                <a:lnTo>
                  <a:pt x="540212" y="533294"/>
                </a:lnTo>
                <a:lnTo>
                  <a:pt x="540212" y="527681"/>
                </a:lnTo>
                <a:lnTo>
                  <a:pt x="539567" y="518559"/>
                </a:lnTo>
                <a:lnTo>
                  <a:pt x="539267" y="516454"/>
                </a:lnTo>
                <a:lnTo>
                  <a:pt x="22508" y="516453"/>
                </a:lnTo>
                <a:lnTo>
                  <a:pt x="24413" y="502654"/>
                </a:lnTo>
                <a:lnTo>
                  <a:pt x="33850" y="463827"/>
                </a:lnTo>
                <a:lnTo>
                  <a:pt x="60874" y="423653"/>
                </a:lnTo>
                <a:lnTo>
                  <a:pt x="133616" y="388451"/>
                </a:lnTo>
                <a:lnTo>
                  <a:pt x="190414" y="367401"/>
                </a:lnTo>
                <a:lnTo>
                  <a:pt x="199061" y="363950"/>
                </a:lnTo>
                <a:lnTo>
                  <a:pt x="208059" y="360501"/>
                </a:lnTo>
                <a:lnTo>
                  <a:pt x="217585" y="357404"/>
                </a:lnTo>
                <a:lnTo>
                  <a:pt x="221339" y="355528"/>
                </a:lnTo>
                <a:lnTo>
                  <a:pt x="225086" y="351789"/>
                </a:lnTo>
                <a:lnTo>
                  <a:pt x="225086" y="275070"/>
                </a:lnTo>
                <a:lnTo>
                  <a:pt x="223213" y="271325"/>
                </a:lnTo>
                <a:lnTo>
                  <a:pt x="219458" y="269456"/>
                </a:lnTo>
                <a:lnTo>
                  <a:pt x="215063" y="265918"/>
                </a:lnTo>
                <a:lnTo>
                  <a:pt x="205392" y="255187"/>
                </a:lnTo>
                <a:lnTo>
                  <a:pt x="195721" y="237088"/>
                </a:lnTo>
                <a:lnTo>
                  <a:pt x="191325" y="211443"/>
                </a:lnTo>
                <a:lnTo>
                  <a:pt x="191325" y="207705"/>
                </a:lnTo>
                <a:lnTo>
                  <a:pt x="187571" y="202090"/>
                </a:lnTo>
                <a:lnTo>
                  <a:pt x="181943" y="202090"/>
                </a:lnTo>
                <a:lnTo>
                  <a:pt x="180304" y="198026"/>
                </a:lnTo>
                <a:lnTo>
                  <a:pt x="178664" y="192032"/>
                </a:lnTo>
                <a:lnTo>
                  <a:pt x="177727" y="184987"/>
                </a:lnTo>
                <a:lnTo>
                  <a:pt x="178196" y="177764"/>
                </a:lnTo>
                <a:lnTo>
                  <a:pt x="178196" y="172149"/>
                </a:lnTo>
                <a:lnTo>
                  <a:pt x="180069" y="168411"/>
                </a:lnTo>
                <a:lnTo>
                  <a:pt x="187571" y="164666"/>
                </a:lnTo>
                <a:lnTo>
                  <a:pt x="191325" y="160921"/>
                </a:lnTo>
                <a:lnTo>
                  <a:pt x="191325" y="153437"/>
                </a:lnTo>
                <a:lnTo>
                  <a:pt x="189451" y="149698"/>
                </a:lnTo>
                <a:lnTo>
                  <a:pt x="187571" y="140339"/>
                </a:lnTo>
                <a:lnTo>
                  <a:pt x="182471" y="123617"/>
                </a:lnTo>
                <a:lnTo>
                  <a:pt x="177723" y="101982"/>
                </a:lnTo>
                <a:lnTo>
                  <a:pt x="176492" y="80345"/>
                </a:lnTo>
                <a:lnTo>
                  <a:pt x="181943" y="63620"/>
                </a:lnTo>
                <a:lnTo>
                  <a:pt x="185697" y="58006"/>
                </a:lnTo>
                <a:lnTo>
                  <a:pt x="191325" y="54267"/>
                </a:lnTo>
                <a:lnTo>
                  <a:pt x="206329" y="54267"/>
                </a:lnTo>
                <a:lnTo>
                  <a:pt x="211957" y="50522"/>
                </a:lnTo>
                <a:lnTo>
                  <a:pt x="211957" y="46777"/>
                </a:lnTo>
                <a:lnTo>
                  <a:pt x="219490" y="37188"/>
                </a:lnTo>
                <a:lnTo>
                  <a:pt x="235638" y="29002"/>
                </a:lnTo>
                <a:lnTo>
                  <a:pt x="259172" y="23624"/>
                </a:lnTo>
                <a:lnTo>
                  <a:pt x="288861" y="22457"/>
                </a:lnTo>
                <a:lnTo>
                  <a:pt x="370851" y="22457"/>
                </a:lnTo>
                <a:lnTo>
                  <a:pt x="355686" y="12862"/>
                </a:lnTo>
                <a:lnTo>
                  <a:pt x="324004" y="3712"/>
                </a:lnTo>
                <a:lnTo>
                  <a:pt x="290741" y="0"/>
                </a:lnTo>
                <a:close/>
              </a:path>
              <a:path w="540385" h="539114">
                <a:moveTo>
                  <a:pt x="370851" y="22457"/>
                </a:moveTo>
                <a:lnTo>
                  <a:pt x="288861" y="22457"/>
                </a:lnTo>
                <a:lnTo>
                  <a:pt x="320221" y="25906"/>
                </a:lnTo>
                <a:lnTo>
                  <a:pt x="345603" y="33214"/>
                </a:lnTo>
                <a:lnTo>
                  <a:pt x="363247" y="44031"/>
                </a:lnTo>
                <a:lnTo>
                  <a:pt x="371393" y="58006"/>
                </a:lnTo>
                <a:lnTo>
                  <a:pt x="371395" y="77947"/>
                </a:lnTo>
                <a:lnTo>
                  <a:pt x="367175" y="99642"/>
                </a:lnTo>
                <a:lnTo>
                  <a:pt x="360846" y="120635"/>
                </a:lnTo>
                <a:lnTo>
                  <a:pt x="354516" y="138470"/>
                </a:lnTo>
                <a:lnTo>
                  <a:pt x="350762" y="147823"/>
                </a:lnTo>
                <a:lnTo>
                  <a:pt x="348888" y="151568"/>
                </a:lnTo>
                <a:lnTo>
                  <a:pt x="348888" y="160921"/>
                </a:lnTo>
                <a:lnTo>
                  <a:pt x="350762" y="164666"/>
                </a:lnTo>
                <a:lnTo>
                  <a:pt x="358264" y="168411"/>
                </a:lnTo>
                <a:lnTo>
                  <a:pt x="360144" y="172149"/>
                </a:lnTo>
                <a:lnTo>
                  <a:pt x="360144" y="177764"/>
                </a:lnTo>
                <a:lnTo>
                  <a:pt x="360611" y="184987"/>
                </a:lnTo>
                <a:lnTo>
                  <a:pt x="359672" y="192032"/>
                </a:lnTo>
                <a:lnTo>
                  <a:pt x="358030" y="198026"/>
                </a:lnTo>
                <a:lnTo>
                  <a:pt x="356390" y="202090"/>
                </a:lnTo>
                <a:lnTo>
                  <a:pt x="352636" y="202090"/>
                </a:lnTo>
                <a:lnTo>
                  <a:pt x="348888" y="207705"/>
                </a:lnTo>
                <a:lnTo>
                  <a:pt x="348888" y="211443"/>
                </a:lnTo>
                <a:lnTo>
                  <a:pt x="344462" y="237088"/>
                </a:lnTo>
                <a:lnTo>
                  <a:pt x="334584" y="255187"/>
                </a:lnTo>
                <a:lnTo>
                  <a:pt x="324355" y="265918"/>
                </a:lnTo>
                <a:lnTo>
                  <a:pt x="318874" y="269456"/>
                </a:lnTo>
                <a:lnTo>
                  <a:pt x="317001" y="271326"/>
                </a:lnTo>
                <a:lnTo>
                  <a:pt x="315120" y="275071"/>
                </a:lnTo>
                <a:lnTo>
                  <a:pt x="315120" y="351789"/>
                </a:lnTo>
                <a:lnTo>
                  <a:pt x="317001" y="355528"/>
                </a:lnTo>
                <a:lnTo>
                  <a:pt x="322629" y="357404"/>
                </a:lnTo>
                <a:lnTo>
                  <a:pt x="331067" y="360501"/>
                </a:lnTo>
                <a:lnTo>
                  <a:pt x="347948" y="367401"/>
                </a:lnTo>
                <a:lnTo>
                  <a:pt x="404984" y="388451"/>
                </a:lnTo>
                <a:lnTo>
                  <a:pt x="446895" y="406052"/>
                </a:lnTo>
                <a:lnTo>
                  <a:pt x="495195" y="441606"/>
                </a:lnTo>
                <a:lnTo>
                  <a:pt x="510434" y="484644"/>
                </a:lnTo>
                <a:lnTo>
                  <a:pt x="515826" y="516454"/>
                </a:lnTo>
                <a:lnTo>
                  <a:pt x="539267" y="516454"/>
                </a:lnTo>
                <a:lnTo>
                  <a:pt x="529134" y="466632"/>
                </a:lnTo>
                <a:lnTo>
                  <a:pt x="496043" y="409121"/>
                </a:lnTo>
                <a:lnTo>
                  <a:pt x="463072" y="388977"/>
                </a:lnTo>
                <a:lnTo>
                  <a:pt x="418494" y="369885"/>
                </a:lnTo>
                <a:lnTo>
                  <a:pt x="363891" y="349914"/>
                </a:lnTo>
                <a:lnTo>
                  <a:pt x="357942" y="347109"/>
                </a:lnTo>
                <a:lnTo>
                  <a:pt x="351464" y="344302"/>
                </a:lnTo>
                <a:lnTo>
                  <a:pt x="344636" y="341496"/>
                </a:lnTo>
                <a:lnTo>
                  <a:pt x="337632" y="338691"/>
                </a:lnTo>
                <a:lnTo>
                  <a:pt x="337632" y="284424"/>
                </a:lnTo>
                <a:lnTo>
                  <a:pt x="346336" y="276033"/>
                </a:lnTo>
                <a:lnTo>
                  <a:pt x="356623" y="262203"/>
                </a:lnTo>
                <a:lnTo>
                  <a:pt x="365855" y="243111"/>
                </a:lnTo>
                <a:lnTo>
                  <a:pt x="371393" y="218933"/>
                </a:lnTo>
                <a:lnTo>
                  <a:pt x="375147" y="215188"/>
                </a:lnTo>
                <a:lnTo>
                  <a:pt x="378901" y="207705"/>
                </a:lnTo>
                <a:lnTo>
                  <a:pt x="382649" y="198345"/>
                </a:lnTo>
                <a:lnTo>
                  <a:pt x="384350" y="185513"/>
                </a:lnTo>
                <a:lnTo>
                  <a:pt x="383588" y="172854"/>
                </a:lnTo>
                <a:lnTo>
                  <a:pt x="380012" y="161246"/>
                </a:lnTo>
                <a:lnTo>
                  <a:pt x="373273" y="151568"/>
                </a:lnTo>
                <a:lnTo>
                  <a:pt x="373273" y="147823"/>
                </a:lnTo>
                <a:lnTo>
                  <a:pt x="375147" y="145953"/>
                </a:lnTo>
                <a:lnTo>
                  <a:pt x="382034" y="127125"/>
                </a:lnTo>
                <a:lnTo>
                  <a:pt x="389450" y="103383"/>
                </a:lnTo>
                <a:lnTo>
                  <a:pt x="394325" y="77947"/>
                </a:lnTo>
                <a:lnTo>
                  <a:pt x="394284" y="71516"/>
                </a:lnTo>
                <a:lnTo>
                  <a:pt x="393905" y="52392"/>
                </a:lnTo>
                <a:lnTo>
                  <a:pt x="380687" y="28680"/>
                </a:lnTo>
                <a:lnTo>
                  <a:pt x="370851" y="224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627" y="216789"/>
            <a:ext cx="1072261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ACCENTURE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300"/>
              </a:lnSpc>
              <a:spcBef>
                <a:spcPts val="270"/>
              </a:spcBef>
            </a:pPr>
            <a:r>
              <a:rPr sz="2400" b="1" spc="-5" dirty="0">
                <a:latin typeface="Arial"/>
                <a:cs typeface="Arial"/>
              </a:rPr>
              <a:t>SCENARIO 1 </a:t>
            </a:r>
            <a:r>
              <a:rPr sz="2400" b="1" dirty="0">
                <a:latin typeface="Arial"/>
                <a:cs typeface="Arial"/>
              </a:rPr>
              <a:t>– </a:t>
            </a:r>
            <a:r>
              <a:rPr sz="2400" b="1" spc="-5" dirty="0">
                <a:latin typeface="Arial"/>
                <a:cs typeface="Arial"/>
              </a:rPr>
              <a:t>RESPONDING </a:t>
            </a:r>
            <a:r>
              <a:rPr sz="2400" b="1" spc="-30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AN ALERT </a:t>
            </a:r>
            <a:r>
              <a:rPr sz="2400" b="1" dirty="0">
                <a:latin typeface="Arial"/>
                <a:cs typeface="Arial"/>
              </a:rPr>
              <a:t>ON THE </a:t>
            </a:r>
            <a:r>
              <a:rPr sz="2400" b="1" spc="-40" dirty="0">
                <a:latin typeface="Arial"/>
                <a:cs typeface="Arial"/>
              </a:rPr>
              <a:t>SUBSTATION</a:t>
            </a:r>
            <a:r>
              <a:rPr sz="2400" b="1" spc="-18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ASSET  </a:t>
            </a:r>
            <a:r>
              <a:rPr sz="2400" b="1" spc="-35" dirty="0">
                <a:latin typeface="Arial"/>
                <a:cs typeface="Arial"/>
              </a:rPr>
              <a:t>HEALTH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8327" y="1338072"/>
            <a:ext cx="4119879" cy="909955"/>
          </a:xfrm>
          <a:custGeom>
            <a:avLst/>
            <a:gdLst/>
            <a:ahLst/>
            <a:cxnLst/>
            <a:rect l="l" t="t" r="r" b="b"/>
            <a:pathLst>
              <a:path w="4119879" h="909955">
                <a:moveTo>
                  <a:pt x="0" y="909827"/>
                </a:moveTo>
                <a:lnTo>
                  <a:pt x="4119372" y="909827"/>
                </a:lnTo>
                <a:lnTo>
                  <a:pt x="4119372" y="0"/>
                </a:lnTo>
                <a:lnTo>
                  <a:pt x="0" y="0"/>
                </a:lnTo>
                <a:lnTo>
                  <a:pt x="0" y="909827"/>
                </a:lnTo>
                <a:close/>
              </a:path>
            </a:pathLst>
          </a:custGeom>
          <a:solidFill>
            <a:srgbClr val="5A5858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327" y="1504315"/>
            <a:ext cx="4119879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330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Tom</a:t>
            </a:r>
            <a:endParaRPr sz="1800">
              <a:latin typeface="Arial"/>
              <a:cs typeface="Arial"/>
            </a:endParaRPr>
          </a:p>
          <a:p>
            <a:pPr marL="1043305">
              <a:lnSpc>
                <a:spcPct val="100000"/>
              </a:lnSpc>
              <a:spcBef>
                <a:spcPts val="15"/>
              </a:spcBef>
            </a:pPr>
            <a:r>
              <a:rPr sz="1050" b="1" i="1" dirty="0">
                <a:solidFill>
                  <a:srgbClr val="FFFFFF"/>
                </a:solidFill>
                <a:latin typeface="Arial"/>
                <a:cs typeface="Arial"/>
              </a:rPr>
              <a:t>Substation</a:t>
            </a:r>
            <a:r>
              <a:rPr sz="1050" b="1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i="1" dirty="0">
                <a:solidFill>
                  <a:srgbClr val="FFFFFF"/>
                </a:solidFill>
                <a:latin typeface="Arial"/>
                <a:cs typeface="Arial"/>
              </a:rPr>
              <a:t>Engineer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9671" y="1463147"/>
            <a:ext cx="540385" cy="539115"/>
          </a:xfrm>
          <a:custGeom>
            <a:avLst/>
            <a:gdLst/>
            <a:ahLst/>
            <a:cxnLst/>
            <a:rect l="l" t="t" r="r" b="b"/>
            <a:pathLst>
              <a:path w="540385" h="539114">
                <a:moveTo>
                  <a:pt x="290741" y="0"/>
                </a:moveTo>
                <a:lnTo>
                  <a:pt x="261814" y="1578"/>
                </a:lnTo>
                <a:lnTo>
                  <a:pt x="233765" y="7016"/>
                </a:lnTo>
                <a:lnTo>
                  <a:pt x="210287" y="17365"/>
                </a:lnTo>
                <a:lnTo>
                  <a:pt x="195073" y="33679"/>
                </a:lnTo>
                <a:lnTo>
                  <a:pt x="184817" y="34703"/>
                </a:lnTo>
                <a:lnTo>
                  <a:pt x="154511" y="71516"/>
                </a:lnTo>
                <a:lnTo>
                  <a:pt x="154278" y="98238"/>
                </a:lnTo>
                <a:lnTo>
                  <a:pt x="158969" y="124960"/>
                </a:lnTo>
                <a:lnTo>
                  <a:pt x="165066" y="147823"/>
                </a:lnTo>
                <a:lnTo>
                  <a:pt x="165066" y="149698"/>
                </a:lnTo>
                <a:lnTo>
                  <a:pt x="166940" y="149698"/>
                </a:lnTo>
                <a:lnTo>
                  <a:pt x="166940" y="151568"/>
                </a:lnTo>
                <a:lnTo>
                  <a:pt x="160198" y="161246"/>
                </a:lnTo>
                <a:lnTo>
                  <a:pt x="156623" y="172853"/>
                </a:lnTo>
                <a:lnTo>
                  <a:pt x="163186" y="215188"/>
                </a:lnTo>
                <a:lnTo>
                  <a:pt x="168814" y="218933"/>
                </a:lnTo>
                <a:lnTo>
                  <a:pt x="173300" y="243111"/>
                </a:lnTo>
                <a:lnTo>
                  <a:pt x="182181" y="262203"/>
                </a:lnTo>
                <a:lnTo>
                  <a:pt x="192821" y="276033"/>
                </a:lnTo>
                <a:lnTo>
                  <a:pt x="202581" y="284423"/>
                </a:lnTo>
                <a:lnTo>
                  <a:pt x="202581" y="338691"/>
                </a:lnTo>
                <a:lnTo>
                  <a:pt x="174441" y="349914"/>
                </a:lnTo>
                <a:lnTo>
                  <a:pt x="119841" y="369885"/>
                </a:lnTo>
                <a:lnTo>
                  <a:pt x="75264" y="388977"/>
                </a:lnTo>
                <a:lnTo>
                  <a:pt x="42291" y="409121"/>
                </a:lnTo>
                <a:lnTo>
                  <a:pt x="9495" y="466632"/>
                </a:lnTo>
                <a:lnTo>
                  <a:pt x="351" y="518559"/>
                </a:lnTo>
                <a:lnTo>
                  <a:pt x="0" y="527680"/>
                </a:lnTo>
                <a:lnTo>
                  <a:pt x="0" y="533294"/>
                </a:lnTo>
                <a:lnTo>
                  <a:pt x="3751" y="538908"/>
                </a:lnTo>
                <a:lnTo>
                  <a:pt x="534584" y="538909"/>
                </a:lnTo>
                <a:lnTo>
                  <a:pt x="540212" y="533294"/>
                </a:lnTo>
                <a:lnTo>
                  <a:pt x="540212" y="527681"/>
                </a:lnTo>
                <a:lnTo>
                  <a:pt x="539567" y="518559"/>
                </a:lnTo>
                <a:lnTo>
                  <a:pt x="539267" y="516454"/>
                </a:lnTo>
                <a:lnTo>
                  <a:pt x="22508" y="516453"/>
                </a:lnTo>
                <a:lnTo>
                  <a:pt x="24413" y="502654"/>
                </a:lnTo>
                <a:lnTo>
                  <a:pt x="33850" y="463827"/>
                </a:lnTo>
                <a:lnTo>
                  <a:pt x="60874" y="423653"/>
                </a:lnTo>
                <a:lnTo>
                  <a:pt x="133616" y="388451"/>
                </a:lnTo>
                <a:lnTo>
                  <a:pt x="190414" y="367401"/>
                </a:lnTo>
                <a:lnTo>
                  <a:pt x="199061" y="363950"/>
                </a:lnTo>
                <a:lnTo>
                  <a:pt x="208059" y="360501"/>
                </a:lnTo>
                <a:lnTo>
                  <a:pt x="217585" y="357404"/>
                </a:lnTo>
                <a:lnTo>
                  <a:pt x="221339" y="355528"/>
                </a:lnTo>
                <a:lnTo>
                  <a:pt x="225086" y="351789"/>
                </a:lnTo>
                <a:lnTo>
                  <a:pt x="225086" y="275070"/>
                </a:lnTo>
                <a:lnTo>
                  <a:pt x="223213" y="271325"/>
                </a:lnTo>
                <a:lnTo>
                  <a:pt x="219458" y="269456"/>
                </a:lnTo>
                <a:lnTo>
                  <a:pt x="215063" y="265918"/>
                </a:lnTo>
                <a:lnTo>
                  <a:pt x="205392" y="255187"/>
                </a:lnTo>
                <a:lnTo>
                  <a:pt x="195721" y="237088"/>
                </a:lnTo>
                <a:lnTo>
                  <a:pt x="191325" y="211443"/>
                </a:lnTo>
                <a:lnTo>
                  <a:pt x="191325" y="207705"/>
                </a:lnTo>
                <a:lnTo>
                  <a:pt x="187571" y="202090"/>
                </a:lnTo>
                <a:lnTo>
                  <a:pt x="181943" y="202090"/>
                </a:lnTo>
                <a:lnTo>
                  <a:pt x="180304" y="198026"/>
                </a:lnTo>
                <a:lnTo>
                  <a:pt x="178664" y="192032"/>
                </a:lnTo>
                <a:lnTo>
                  <a:pt x="177727" y="184987"/>
                </a:lnTo>
                <a:lnTo>
                  <a:pt x="178196" y="177764"/>
                </a:lnTo>
                <a:lnTo>
                  <a:pt x="178196" y="172149"/>
                </a:lnTo>
                <a:lnTo>
                  <a:pt x="180069" y="168411"/>
                </a:lnTo>
                <a:lnTo>
                  <a:pt x="187571" y="164666"/>
                </a:lnTo>
                <a:lnTo>
                  <a:pt x="191325" y="160921"/>
                </a:lnTo>
                <a:lnTo>
                  <a:pt x="191325" y="153437"/>
                </a:lnTo>
                <a:lnTo>
                  <a:pt x="189451" y="149698"/>
                </a:lnTo>
                <a:lnTo>
                  <a:pt x="187571" y="140339"/>
                </a:lnTo>
                <a:lnTo>
                  <a:pt x="182471" y="123617"/>
                </a:lnTo>
                <a:lnTo>
                  <a:pt x="177723" y="101982"/>
                </a:lnTo>
                <a:lnTo>
                  <a:pt x="176492" y="80345"/>
                </a:lnTo>
                <a:lnTo>
                  <a:pt x="181943" y="63620"/>
                </a:lnTo>
                <a:lnTo>
                  <a:pt x="185697" y="58006"/>
                </a:lnTo>
                <a:lnTo>
                  <a:pt x="191325" y="54267"/>
                </a:lnTo>
                <a:lnTo>
                  <a:pt x="206329" y="54267"/>
                </a:lnTo>
                <a:lnTo>
                  <a:pt x="211957" y="50522"/>
                </a:lnTo>
                <a:lnTo>
                  <a:pt x="259172" y="23624"/>
                </a:lnTo>
                <a:lnTo>
                  <a:pt x="288861" y="22457"/>
                </a:lnTo>
                <a:lnTo>
                  <a:pt x="370851" y="22457"/>
                </a:lnTo>
                <a:lnTo>
                  <a:pt x="355686" y="12862"/>
                </a:lnTo>
                <a:lnTo>
                  <a:pt x="324004" y="3712"/>
                </a:lnTo>
                <a:lnTo>
                  <a:pt x="290741" y="0"/>
                </a:lnTo>
                <a:close/>
              </a:path>
              <a:path w="540385" h="539114">
                <a:moveTo>
                  <a:pt x="370851" y="22457"/>
                </a:moveTo>
                <a:lnTo>
                  <a:pt x="288861" y="22457"/>
                </a:lnTo>
                <a:lnTo>
                  <a:pt x="320221" y="25906"/>
                </a:lnTo>
                <a:lnTo>
                  <a:pt x="345603" y="33214"/>
                </a:lnTo>
                <a:lnTo>
                  <a:pt x="363247" y="44031"/>
                </a:lnTo>
                <a:lnTo>
                  <a:pt x="371393" y="58006"/>
                </a:lnTo>
                <a:lnTo>
                  <a:pt x="371395" y="77947"/>
                </a:lnTo>
                <a:lnTo>
                  <a:pt x="367175" y="99642"/>
                </a:lnTo>
                <a:lnTo>
                  <a:pt x="360846" y="120635"/>
                </a:lnTo>
                <a:lnTo>
                  <a:pt x="354516" y="138470"/>
                </a:lnTo>
                <a:lnTo>
                  <a:pt x="350762" y="147823"/>
                </a:lnTo>
                <a:lnTo>
                  <a:pt x="348888" y="151568"/>
                </a:lnTo>
                <a:lnTo>
                  <a:pt x="348888" y="160921"/>
                </a:lnTo>
                <a:lnTo>
                  <a:pt x="350762" y="164666"/>
                </a:lnTo>
                <a:lnTo>
                  <a:pt x="358264" y="168411"/>
                </a:lnTo>
                <a:lnTo>
                  <a:pt x="360144" y="172149"/>
                </a:lnTo>
                <a:lnTo>
                  <a:pt x="360144" y="177764"/>
                </a:lnTo>
                <a:lnTo>
                  <a:pt x="360611" y="184987"/>
                </a:lnTo>
                <a:lnTo>
                  <a:pt x="359672" y="192032"/>
                </a:lnTo>
                <a:lnTo>
                  <a:pt x="358030" y="198026"/>
                </a:lnTo>
                <a:lnTo>
                  <a:pt x="356390" y="202090"/>
                </a:lnTo>
                <a:lnTo>
                  <a:pt x="352636" y="202090"/>
                </a:lnTo>
                <a:lnTo>
                  <a:pt x="348888" y="207705"/>
                </a:lnTo>
                <a:lnTo>
                  <a:pt x="334584" y="255187"/>
                </a:lnTo>
                <a:lnTo>
                  <a:pt x="318874" y="269456"/>
                </a:lnTo>
                <a:lnTo>
                  <a:pt x="317001" y="271326"/>
                </a:lnTo>
                <a:lnTo>
                  <a:pt x="315120" y="275071"/>
                </a:lnTo>
                <a:lnTo>
                  <a:pt x="315120" y="351789"/>
                </a:lnTo>
                <a:lnTo>
                  <a:pt x="317001" y="355528"/>
                </a:lnTo>
                <a:lnTo>
                  <a:pt x="322629" y="357404"/>
                </a:lnTo>
                <a:lnTo>
                  <a:pt x="331067" y="360501"/>
                </a:lnTo>
                <a:lnTo>
                  <a:pt x="347948" y="367401"/>
                </a:lnTo>
                <a:lnTo>
                  <a:pt x="404984" y="388451"/>
                </a:lnTo>
                <a:lnTo>
                  <a:pt x="446895" y="406052"/>
                </a:lnTo>
                <a:lnTo>
                  <a:pt x="495195" y="441606"/>
                </a:lnTo>
                <a:lnTo>
                  <a:pt x="510434" y="484644"/>
                </a:lnTo>
                <a:lnTo>
                  <a:pt x="515826" y="516454"/>
                </a:lnTo>
                <a:lnTo>
                  <a:pt x="539267" y="516454"/>
                </a:lnTo>
                <a:lnTo>
                  <a:pt x="529134" y="466632"/>
                </a:lnTo>
                <a:lnTo>
                  <a:pt x="496043" y="409121"/>
                </a:lnTo>
                <a:lnTo>
                  <a:pt x="463072" y="388977"/>
                </a:lnTo>
                <a:lnTo>
                  <a:pt x="418494" y="369885"/>
                </a:lnTo>
                <a:lnTo>
                  <a:pt x="363891" y="349914"/>
                </a:lnTo>
                <a:lnTo>
                  <a:pt x="357942" y="347109"/>
                </a:lnTo>
                <a:lnTo>
                  <a:pt x="351464" y="344302"/>
                </a:lnTo>
                <a:lnTo>
                  <a:pt x="344636" y="341496"/>
                </a:lnTo>
                <a:lnTo>
                  <a:pt x="337632" y="338691"/>
                </a:lnTo>
                <a:lnTo>
                  <a:pt x="337632" y="284424"/>
                </a:lnTo>
                <a:lnTo>
                  <a:pt x="346336" y="276033"/>
                </a:lnTo>
                <a:lnTo>
                  <a:pt x="356623" y="262203"/>
                </a:lnTo>
                <a:lnTo>
                  <a:pt x="365855" y="243111"/>
                </a:lnTo>
                <a:lnTo>
                  <a:pt x="371393" y="218933"/>
                </a:lnTo>
                <a:lnTo>
                  <a:pt x="375147" y="215188"/>
                </a:lnTo>
                <a:lnTo>
                  <a:pt x="378901" y="207705"/>
                </a:lnTo>
                <a:lnTo>
                  <a:pt x="382649" y="198345"/>
                </a:lnTo>
                <a:lnTo>
                  <a:pt x="384350" y="185513"/>
                </a:lnTo>
                <a:lnTo>
                  <a:pt x="383588" y="172854"/>
                </a:lnTo>
                <a:lnTo>
                  <a:pt x="380012" y="161246"/>
                </a:lnTo>
                <a:lnTo>
                  <a:pt x="373273" y="151568"/>
                </a:lnTo>
                <a:lnTo>
                  <a:pt x="373273" y="147823"/>
                </a:lnTo>
                <a:lnTo>
                  <a:pt x="375147" y="145953"/>
                </a:lnTo>
                <a:lnTo>
                  <a:pt x="382034" y="127125"/>
                </a:lnTo>
                <a:lnTo>
                  <a:pt x="389450" y="103383"/>
                </a:lnTo>
                <a:lnTo>
                  <a:pt x="394325" y="77947"/>
                </a:lnTo>
                <a:lnTo>
                  <a:pt x="394284" y="71516"/>
                </a:lnTo>
                <a:lnTo>
                  <a:pt x="393905" y="52392"/>
                </a:lnTo>
                <a:lnTo>
                  <a:pt x="380687" y="28680"/>
                </a:lnTo>
                <a:lnTo>
                  <a:pt x="370851" y="224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704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19" h="489585">
                <a:moveTo>
                  <a:pt x="238506" y="0"/>
                </a:moveTo>
                <a:lnTo>
                  <a:pt x="0" y="0"/>
                </a:lnTo>
                <a:lnTo>
                  <a:pt x="238506" y="244601"/>
                </a:lnTo>
                <a:lnTo>
                  <a:pt x="0" y="489203"/>
                </a:lnTo>
                <a:lnTo>
                  <a:pt x="238506" y="489203"/>
                </a:lnTo>
                <a:lnTo>
                  <a:pt x="477012" y="244601"/>
                </a:lnTo>
                <a:lnTo>
                  <a:pt x="238506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3306" y="3149549"/>
            <a:ext cx="1673860" cy="3549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86385" marR="5080" indent="-274320">
              <a:lnSpc>
                <a:spcPts val="1150"/>
              </a:lnSpc>
              <a:spcBef>
                <a:spcPts val="380"/>
              </a:spcBef>
            </a:pP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TOM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STARTS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HIS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DAY  </a:t>
            </a:r>
            <a:r>
              <a:rPr sz="1200" b="1" spc="-20" dirty="0">
                <a:solidFill>
                  <a:srgbClr val="FFB500"/>
                </a:solidFill>
                <a:latin typeface="Arial"/>
                <a:cs typeface="Arial"/>
              </a:rPr>
              <a:t>AT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</a:t>
            </a:r>
            <a:r>
              <a:rPr sz="1200" b="1" spc="4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PLANT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761" y="4273422"/>
            <a:ext cx="1711960" cy="49593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8890" algn="just">
              <a:lnSpc>
                <a:spcPts val="1190"/>
              </a:lnSpc>
              <a:spcBef>
                <a:spcPts val="25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Logs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into ADG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complete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analysis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on the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transformer  fleet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within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substations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00150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32861" y="4277995"/>
            <a:ext cx="1619885" cy="64706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 indent="-635" algn="ctr">
              <a:lnSpc>
                <a:spcPct val="90100"/>
              </a:lnSpc>
              <a:spcBef>
                <a:spcPts val="234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system indicates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that has</a:t>
            </a:r>
            <a:r>
              <a:rPr sz="11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been  flagged as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elevated  likelihood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52465" y="2857246"/>
            <a:ext cx="1699895" cy="6477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635" algn="ctr">
              <a:lnSpc>
                <a:spcPct val="80000"/>
              </a:lnSpc>
              <a:spcBef>
                <a:spcPts val="385"/>
              </a:spcBef>
            </a:pP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CONDUCTS </a:t>
            </a:r>
            <a:r>
              <a:rPr sz="1200" b="1" spc="-25" dirty="0">
                <a:solidFill>
                  <a:srgbClr val="FFB500"/>
                </a:solidFill>
                <a:latin typeface="Arial"/>
                <a:cs typeface="Arial"/>
              </a:rPr>
              <a:t>AN 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ANALYSIS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OF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 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CAPTURED DATA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FOR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</a:t>
            </a:r>
            <a:r>
              <a:rPr sz="1200" b="1" spc="-3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TRANSFORMER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87517" y="4278884"/>
            <a:ext cx="1628775" cy="1099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065" marR="5080" indent="-635" algn="ctr">
              <a:lnSpc>
                <a:spcPct val="9000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Tom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reviews all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data  captured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transformer.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includes  reviewing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risk,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work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order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history, dissolved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gas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analysis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 sensor  data.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14609" y="2857246"/>
            <a:ext cx="1634489" cy="6477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065" marR="5080" algn="ctr">
              <a:lnSpc>
                <a:spcPct val="80000"/>
              </a:lnSpc>
              <a:spcBef>
                <a:spcPts val="385"/>
              </a:spcBef>
            </a:pP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CREATES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A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WORK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ORDER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FOR </a:t>
            </a:r>
            <a:r>
              <a:rPr sz="1200" b="1" spc="-25" dirty="0">
                <a:solidFill>
                  <a:srgbClr val="FFB500"/>
                </a:solidFill>
                <a:latin typeface="Arial"/>
                <a:cs typeface="Arial"/>
              </a:rPr>
              <a:t>AN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ONSITE INSPECTION  </a:t>
            </a:r>
            <a:r>
              <a:rPr sz="1200" b="1" spc="-15" dirty="0">
                <a:solidFill>
                  <a:srgbClr val="FFB500"/>
                </a:solidFill>
                <a:latin typeface="Arial"/>
                <a:cs typeface="Arial"/>
              </a:rPr>
              <a:t>AND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LOAD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42046" y="4273422"/>
            <a:ext cx="1638300" cy="12503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algn="ctr">
              <a:lnSpc>
                <a:spcPts val="1190"/>
              </a:lnSpc>
              <a:spcBef>
                <a:spcPts val="25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reviewing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sensor  data, identifies that 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transformer is overloaded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on a regular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basis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wants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conduct further  tests on 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overload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 ensure damage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not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being incurred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27056" y="4273422"/>
            <a:ext cx="1628775" cy="94805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-1270" algn="ctr">
              <a:lnSpc>
                <a:spcPts val="1190"/>
              </a:lnSpc>
              <a:spcBef>
                <a:spcPts val="25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Creating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work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order  selecting a</a:t>
            </a:r>
            <a:r>
              <a:rPr sz="11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recommended  action and updates the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analysis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notes. Tom then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moves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onto 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next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course of action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25282" y="2710941"/>
            <a:ext cx="1672589" cy="7937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-1905" algn="ctr">
              <a:lnSpc>
                <a:spcPts val="1150"/>
              </a:lnSpc>
              <a:spcBef>
                <a:spcPts val="380"/>
              </a:spcBef>
            </a:pP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IDENTIFIES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THAT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THERE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IS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A</a:t>
            </a:r>
            <a:r>
              <a:rPr sz="1200" b="1" spc="-40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REGULAR  OVERLOAD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ON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A 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PARTICULAR 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TRANSFORMER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22194" y="2710941"/>
            <a:ext cx="1642110" cy="7937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2540" algn="ctr">
              <a:lnSpc>
                <a:spcPts val="1150"/>
              </a:lnSpc>
              <a:spcBef>
                <a:spcPts val="380"/>
              </a:spcBef>
            </a:pP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IDENTIFIES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A  TRANSFORMER</a:t>
            </a:r>
            <a:r>
              <a:rPr sz="1200" b="1" spc="-5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WITH  </a:t>
            </a:r>
            <a:r>
              <a:rPr sz="1200" b="1" spc="-25" dirty="0">
                <a:solidFill>
                  <a:srgbClr val="FFB500"/>
                </a:solidFill>
                <a:latin typeface="Arial"/>
                <a:cs typeface="Arial"/>
              </a:rPr>
              <a:t>AN </a:t>
            </a:r>
            <a:r>
              <a:rPr sz="1200" b="1" spc="-5" dirty="0">
                <a:solidFill>
                  <a:srgbClr val="FFB500"/>
                </a:solidFill>
                <a:latin typeface="Arial"/>
                <a:cs typeface="Arial"/>
              </a:rPr>
              <a:t>ELEVATED  </a:t>
            </a:r>
            <a:r>
              <a:rPr sz="1200" b="1" dirty="0">
                <a:solidFill>
                  <a:srgbClr val="FFB500"/>
                </a:solidFill>
                <a:latin typeface="Arial"/>
                <a:cs typeface="Arial"/>
              </a:rPr>
              <a:t>LIKELIHOOD OF  </a:t>
            </a:r>
            <a:r>
              <a:rPr sz="1200" b="1" spc="-10" dirty="0">
                <a:solidFill>
                  <a:srgbClr val="FFB500"/>
                </a:solidFill>
                <a:latin typeface="Arial"/>
                <a:cs typeface="Arial"/>
              </a:rPr>
              <a:t>FAILURE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78173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2294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06790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49761" y="353339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21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004806" y="6009538"/>
            <a:ext cx="1697355" cy="6591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065" marR="5080" algn="ctr">
              <a:lnSpc>
                <a:spcPct val="80100"/>
              </a:lnSpc>
              <a:spcBef>
                <a:spcPts val="475"/>
              </a:spcBef>
            </a:pP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MOVES TO</a:t>
            </a:r>
            <a:r>
              <a:rPr sz="1600" b="1" spc="-45" dirty="0">
                <a:solidFill>
                  <a:srgbClr val="FFB5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B500"/>
                </a:solidFill>
                <a:latin typeface="Arial"/>
                <a:cs typeface="Arial"/>
              </a:rPr>
              <a:t>NEXT  </a:t>
            </a:r>
            <a:r>
              <a:rPr sz="1600" b="1" spc="-10" dirty="0">
                <a:solidFill>
                  <a:srgbClr val="FFB500"/>
                </a:solidFill>
                <a:latin typeface="Arial"/>
                <a:cs typeface="Arial"/>
              </a:rPr>
              <a:t>PROBLEMATIC  TRANSFORMER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3448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2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74992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1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95104" y="3006851"/>
            <a:ext cx="477520" cy="489584"/>
          </a:xfrm>
          <a:custGeom>
            <a:avLst/>
            <a:gdLst/>
            <a:ahLst/>
            <a:cxnLst/>
            <a:rect l="l" t="t" r="r" b="b"/>
            <a:pathLst>
              <a:path w="477520" h="489585">
                <a:moveTo>
                  <a:pt x="238505" y="0"/>
                </a:moveTo>
                <a:lnTo>
                  <a:pt x="0" y="0"/>
                </a:lnTo>
                <a:lnTo>
                  <a:pt x="238505" y="244601"/>
                </a:lnTo>
                <a:lnTo>
                  <a:pt x="0" y="489203"/>
                </a:lnTo>
                <a:lnTo>
                  <a:pt x="238505" y="489203"/>
                </a:lnTo>
                <a:lnTo>
                  <a:pt x="477012" y="244601"/>
                </a:lnTo>
                <a:lnTo>
                  <a:pt x="23850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5478"/>
            <a:ext cx="55854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Digital Grid </a:t>
            </a:r>
            <a:r>
              <a:rPr sz="2000" dirty="0"/>
              <a:t>– </a:t>
            </a:r>
            <a:r>
              <a:rPr sz="2000" spc="-5" dirty="0"/>
              <a:t>Asset </a:t>
            </a:r>
            <a:r>
              <a:rPr sz="2000" dirty="0"/>
              <a:t>Management </a:t>
            </a:r>
            <a:r>
              <a:rPr sz="2000" spc="-5" dirty="0"/>
              <a:t>Demo</a:t>
            </a:r>
            <a:r>
              <a:rPr sz="2000" dirty="0"/>
              <a:t> </a:t>
            </a:r>
            <a:r>
              <a:rPr sz="2000" spc="-5" dirty="0"/>
              <a:t>scenarios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343001" y="795020"/>
            <a:ext cx="5351145" cy="943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626995" algn="ctr">
              <a:lnSpc>
                <a:spcPct val="100000"/>
              </a:lnSpc>
              <a:spcBef>
                <a:spcPts val="105"/>
              </a:spcBef>
            </a:pP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Scenario </a:t>
            </a:r>
            <a:r>
              <a:rPr sz="1400" b="1" i="1" dirty="0">
                <a:solidFill>
                  <a:srgbClr val="A0B6E2"/>
                </a:solidFill>
                <a:latin typeface="Segoe UI"/>
                <a:cs typeface="Segoe UI"/>
              </a:rPr>
              <a:t>5 – </a:t>
            </a: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Geospatial</a:t>
            </a:r>
            <a:r>
              <a:rPr sz="1400" b="1" i="1" spc="-50" dirty="0">
                <a:solidFill>
                  <a:srgbClr val="A0B6E2"/>
                </a:solidFill>
                <a:latin typeface="Segoe UI"/>
                <a:cs typeface="Segoe UI"/>
              </a:rPr>
              <a:t> </a:t>
            </a: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Analysis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Distribution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engineer reviews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asset health calculations for</a:t>
            </a:r>
            <a:r>
              <a:rPr sz="1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endParaRPr sz="1400">
              <a:latin typeface="Segoe UI"/>
              <a:cs typeface="Segoe UI"/>
            </a:endParaRPr>
          </a:p>
          <a:p>
            <a:pPr marR="2620645" algn="ctr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URD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loops in their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area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76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Digital </a:t>
            </a:r>
            <a:r>
              <a:rPr spc="-5" dirty="0"/>
              <a:t>Grid </a:t>
            </a:r>
            <a:r>
              <a:rPr dirty="0"/>
              <a:t>– </a:t>
            </a:r>
            <a:r>
              <a:rPr spc="-5" dirty="0"/>
              <a:t>Landing</a:t>
            </a:r>
            <a:r>
              <a:rPr spc="-25" dirty="0"/>
              <a:t> </a:t>
            </a:r>
            <a:r>
              <a:rPr spc="-20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391414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This is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the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first screen user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sees when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logged in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to</a:t>
            </a:r>
            <a:r>
              <a:rPr sz="1400" b="0" i="1" spc="-1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i="1" dirty="0">
                <a:solidFill>
                  <a:srgbClr val="FFFFFF"/>
                </a:solidFill>
                <a:latin typeface="Segoe UI Light"/>
                <a:cs typeface="Segoe UI Light"/>
              </a:rPr>
              <a:t>the  </a:t>
            </a:r>
            <a:r>
              <a:rPr sz="1400" b="0" i="1" spc="-5" dirty="0">
                <a:solidFill>
                  <a:srgbClr val="FFFFFF"/>
                </a:solidFill>
                <a:latin typeface="Segoe UI Light"/>
                <a:cs typeface="Segoe UI Light"/>
              </a:rPr>
              <a:t>application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1698472"/>
            <a:ext cx="4379595" cy="249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Here, user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will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have an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option to select the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business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unit </a:t>
            </a:r>
            <a:r>
              <a:rPr sz="1400" b="0" spc="-20" dirty="0">
                <a:solidFill>
                  <a:srgbClr val="FFFFFF"/>
                </a:solidFill>
                <a:latin typeface="Segoe UI Light"/>
                <a:cs typeface="Segoe UI Light"/>
              </a:rPr>
              <a:t>of 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interest.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User can choose one </a:t>
            </a:r>
            <a:r>
              <a:rPr sz="14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from</a:t>
            </a:r>
            <a:r>
              <a:rPr sz="1400" b="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following: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Asset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Health –</a:t>
            </a:r>
            <a:r>
              <a:rPr sz="1400" b="0" spc="-7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Substation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Consequences</a:t>
            </a:r>
            <a:r>
              <a:rPr sz="1400" b="0" spc="-9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Modelling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Investment</a:t>
            </a:r>
            <a:r>
              <a:rPr sz="1400" b="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Optimisation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URD</a:t>
            </a:r>
            <a:r>
              <a:rPr sz="1400" b="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Cables</a:t>
            </a:r>
            <a:endParaRPr sz="1400" dirty="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0" dirty="0">
                <a:solidFill>
                  <a:srgbClr val="FFB500"/>
                </a:solidFill>
                <a:latin typeface="Segoe UI Light"/>
                <a:cs typeface="Segoe UI Light"/>
              </a:rPr>
              <a:t>Geospatial</a:t>
            </a:r>
            <a:r>
              <a:rPr sz="1800" b="0" spc="-30" dirty="0">
                <a:solidFill>
                  <a:srgbClr val="FFB500"/>
                </a:solidFill>
                <a:latin typeface="Segoe UI Light"/>
                <a:cs typeface="Segoe UI Light"/>
              </a:rPr>
              <a:t> </a:t>
            </a:r>
            <a:r>
              <a:rPr sz="1800" b="0" dirty="0">
                <a:solidFill>
                  <a:srgbClr val="FFB500"/>
                </a:solidFill>
                <a:latin typeface="Segoe UI Light"/>
                <a:cs typeface="Segoe UI Light"/>
              </a:rPr>
              <a:t>Analysis</a:t>
            </a:r>
            <a:endParaRPr sz="1800" dirty="0">
              <a:latin typeface="Segoe UI Light"/>
              <a:cs typeface="Segoe UI Ligh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42F7564-8F7D-492C-9538-505625F7C0D1}"/>
              </a:ext>
            </a:extLst>
          </p:cNvPr>
          <p:cNvSpPr txBox="1"/>
          <p:nvPr/>
        </p:nvSpPr>
        <p:spPr>
          <a:xfrm>
            <a:off x="5156827" y="1528609"/>
            <a:ext cx="49117" cy="2357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endParaRPr sz="1400">
              <a:latin typeface="Segoe UI Light"/>
              <a:cs typeface="Segoe UI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485A1-1472-4163-A1EF-09E29BAA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68427"/>
            <a:ext cx="7315200" cy="4860021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CE892D3B-BF38-48F7-8231-8C33813D0CAB}"/>
              </a:ext>
            </a:extLst>
          </p:cNvPr>
          <p:cNvSpPr/>
          <p:nvPr/>
        </p:nvSpPr>
        <p:spPr>
          <a:xfrm>
            <a:off x="7301658" y="2362200"/>
            <a:ext cx="2313083" cy="1286346"/>
          </a:xfrm>
          <a:custGeom>
            <a:avLst/>
            <a:gdLst/>
            <a:ahLst/>
            <a:cxnLst/>
            <a:rect l="l" t="t" r="r" b="b"/>
            <a:pathLst>
              <a:path w="2261870" h="2054860">
                <a:moveTo>
                  <a:pt x="0" y="31114"/>
                </a:moveTo>
                <a:lnTo>
                  <a:pt x="2450" y="19020"/>
                </a:lnTo>
                <a:lnTo>
                  <a:pt x="9128" y="9128"/>
                </a:lnTo>
                <a:lnTo>
                  <a:pt x="19020" y="2450"/>
                </a:lnTo>
                <a:lnTo>
                  <a:pt x="31114" y="0"/>
                </a:lnTo>
                <a:lnTo>
                  <a:pt x="2230501" y="0"/>
                </a:lnTo>
                <a:lnTo>
                  <a:pt x="2242595" y="2450"/>
                </a:lnTo>
                <a:lnTo>
                  <a:pt x="2252487" y="9128"/>
                </a:lnTo>
                <a:lnTo>
                  <a:pt x="2259165" y="19020"/>
                </a:lnTo>
                <a:lnTo>
                  <a:pt x="2261615" y="31114"/>
                </a:lnTo>
                <a:lnTo>
                  <a:pt x="2261615" y="2023237"/>
                </a:lnTo>
                <a:lnTo>
                  <a:pt x="2259165" y="2035331"/>
                </a:lnTo>
                <a:lnTo>
                  <a:pt x="2252487" y="2045223"/>
                </a:lnTo>
                <a:lnTo>
                  <a:pt x="2242595" y="2051901"/>
                </a:lnTo>
                <a:lnTo>
                  <a:pt x="2230501" y="2054352"/>
                </a:lnTo>
                <a:lnTo>
                  <a:pt x="31114" y="2054352"/>
                </a:lnTo>
                <a:lnTo>
                  <a:pt x="19020" y="2051901"/>
                </a:lnTo>
                <a:lnTo>
                  <a:pt x="9128" y="2045223"/>
                </a:lnTo>
                <a:lnTo>
                  <a:pt x="2450" y="2035331"/>
                </a:lnTo>
                <a:lnTo>
                  <a:pt x="0" y="2023237"/>
                </a:lnTo>
                <a:lnTo>
                  <a:pt x="0" y="31114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798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Geospatial </a:t>
            </a:r>
            <a:r>
              <a:rPr dirty="0"/>
              <a:t>home </a:t>
            </a:r>
            <a:r>
              <a:rPr spc="-10" dirty="0"/>
              <a:t>page</a:t>
            </a:r>
            <a:r>
              <a:rPr spc="-110" dirty="0"/>
              <a:t> </a:t>
            </a:r>
            <a:r>
              <a:rPr spc="-5" dirty="0"/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606925" cy="158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map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displayed by default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along with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transformers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highlighted in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Red,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Amber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Green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colours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based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their PU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Utility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rating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values.</a:t>
            </a:r>
            <a:endParaRPr sz="1400">
              <a:latin typeface="Segoe UI"/>
              <a:cs typeface="Segoe UI"/>
            </a:endParaRPr>
          </a:p>
          <a:p>
            <a:pPr marL="12700" marR="84455">
              <a:lnSpc>
                <a:spcPct val="110100"/>
              </a:lnSpc>
              <a:spcBef>
                <a:spcPts val="119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User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can then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filter button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map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open 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filter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panel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apply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certain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parameters to view different  values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transformers.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3FE71-FCD8-4C83-A86E-2F88AD3A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47623"/>
            <a:ext cx="6949636" cy="391957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34310" y="1173480"/>
            <a:ext cx="8895715" cy="1115695"/>
          </a:xfrm>
          <a:custGeom>
            <a:avLst/>
            <a:gdLst/>
            <a:ahLst/>
            <a:cxnLst/>
            <a:rect l="l" t="t" r="r" b="b"/>
            <a:pathLst>
              <a:path w="8895715" h="1115695">
                <a:moveTo>
                  <a:pt x="38862" y="1037844"/>
                </a:moveTo>
                <a:lnTo>
                  <a:pt x="23735" y="1040897"/>
                </a:lnTo>
                <a:lnTo>
                  <a:pt x="11382" y="1049226"/>
                </a:lnTo>
                <a:lnTo>
                  <a:pt x="3053" y="1061579"/>
                </a:lnTo>
                <a:lnTo>
                  <a:pt x="0" y="1076706"/>
                </a:lnTo>
                <a:lnTo>
                  <a:pt x="3053" y="1091832"/>
                </a:lnTo>
                <a:lnTo>
                  <a:pt x="11382" y="1104185"/>
                </a:lnTo>
                <a:lnTo>
                  <a:pt x="23735" y="1112514"/>
                </a:lnTo>
                <a:lnTo>
                  <a:pt x="38862" y="1115568"/>
                </a:lnTo>
                <a:lnTo>
                  <a:pt x="53988" y="1112514"/>
                </a:lnTo>
                <a:lnTo>
                  <a:pt x="66341" y="1104185"/>
                </a:lnTo>
                <a:lnTo>
                  <a:pt x="74670" y="1091832"/>
                </a:lnTo>
                <a:lnTo>
                  <a:pt x="75108" y="1089660"/>
                </a:lnTo>
                <a:lnTo>
                  <a:pt x="38862" y="1089660"/>
                </a:lnTo>
                <a:lnTo>
                  <a:pt x="38862" y="1063752"/>
                </a:lnTo>
                <a:lnTo>
                  <a:pt x="75108" y="1063752"/>
                </a:lnTo>
                <a:lnTo>
                  <a:pt x="74670" y="1061579"/>
                </a:lnTo>
                <a:lnTo>
                  <a:pt x="66341" y="1049226"/>
                </a:lnTo>
                <a:lnTo>
                  <a:pt x="53988" y="1040897"/>
                </a:lnTo>
                <a:lnTo>
                  <a:pt x="38862" y="1037844"/>
                </a:lnTo>
                <a:close/>
              </a:path>
              <a:path w="8895715" h="1115695">
                <a:moveTo>
                  <a:pt x="75108" y="1063752"/>
                </a:moveTo>
                <a:lnTo>
                  <a:pt x="38862" y="1063752"/>
                </a:lnTo>
                <a:lnTo>
                  <a:pt x="38862" y="1089660"/>
                </a:lnTo>
                <a:lnTo>
                  <a:pt x="75108" y="1089660"/>
                </a:lnTo>
                <a:lnTo>
                  <a:pt x="77724" y="1076706"/>
                </a:lnTo>
                <a:lnTo>
                  <a:pt x="75108" y="1063752"/>
                </a:lnTo>
                <a:close/>
              </a:path>
              <a:path w="8895715" h="1115695">
                <a:moveTo>
                  <a:pt x="4454271" y="1063752"/>
                </a:moveTo>
                <a:lnTo>
                  <a:pt x="75108" y="1063752"/>
                </a:lnTo>
                <a:lnTo>
                  <a:pt x="77724" y="1076706"/>
                </a:lnTo>
                <a:lnTo>
                  <a:pt x="75108" y="1089660"/>
                </a:lnTo>
                <a:lnTo>
                  <a:pt x="4474336" y="1089660"/>
                </a:lnTo>
                <a:lnTo>
                  <a:pt x="4480179" y="1083818"/>
                </a:lnTo>
                <a:lnTo>
                  <a:pt x="4480179" y="1076706"/>
                </a:lnTo>
                <a:lnTo>
                  <a:pt x="4454271" y="1076706"/>
                </a:lnTo>
                <a:lnTo>
                  <a:pt x="4454271" y="1063752"/>
                </a:lnTo>
                <a:close/>
              </a:path>
              <a:path w="8895715" h="1115695">
                <a:moveTo>
                  <a:pt x="8817864" y="25908"/>
                </a:moveTo>
                <a:lnTo>
                  <a:pt x="4459985" y="25908"/>
                </a:lnTo>
                <a:lnTo>
                  <a:pt x="4454271" y="31750"/>
                </a:lnTo>
                <a:lnTo>
                  <a:pt x="4454271" y="1076706"/>
                </a:lnTo>
                <a:lnTo>
                  <a:pt x="4467225" y="1063752"/>
                </a:lnTo>
                <a:lnTo>
                  <a:pt x="4480179" y="1063752"/>
                </a:lnTo>
                <a:lnTo>
                  <a:pt x="4480179" y="51816"/>
                </a:lnTo>
                <a:lnTo>
                  <a:pt x="4467225" y="51816"/>
                </a:lnTo>
                <a:lnTo>
                  <a:pt x="4480179" y="38862"/>
                </a:lnTo>
                <a:lnTo>
                  <a:pt x="8817864" y="38862"/>
                </a:lnTo>
                <a:lnTo>
                  <a:pt x="8817864" y="25908"/>
                </a:lnTo>
                <a:close/>
              </a:path>
              <a:path w="8895715" h="1115695">
                <a:moveTo>
                  <a:pt x="4480179" y="1063752"/>
                </a:moveTo>
                <a:lnTo>
                  <a:pt x="4467225" y="1063752"/>
                </a:lnTo>
                <a:lnTo>
                  <a:pt x="4454271" y="1076706"/>
                </a:lnTo>
                <a:lnTo>
                  <a:pt x="4480179" y="1076706"/>
                </a:lnTo>
                <a:lnTo>
                  <a:pt x="4480179" y="1063752"/>
                </a:lnTo>
                <a:close/>
              </a:path>
              <a:path w="8895715" h="1115695">
                <a:moveTo>
                  <a:pt x="8817864" y="0"/>
                </a:moveTo>
                <a:lnTo>
                  <a:pt x="8817864" y="77724"/>
                </a:lnTo>
                <a:lnTo>
                  <a:pt x="8869679" y="51816"/>
                </a:lnTo>
                <a:lnTo>
                  <a:pt x="8830817" y="51816"/>
                </a:lnTo>
                <a:lnTo>
                  <a:pt x="8830817" y="25908"/>
                </a:lnTo>
                <a:lnTo>
                  <a:pt x="8869680" y="25908"/>
                </a:lnTo>
                <a:lnTo>
                  <a:pt x="8817864" y="0"/>
                </a:lnTo>
                <a:close/>
              </a:path>
              <a:path w="8895715" h="1115695">
                <a:moveTo>
                  <a:pt x="4480179" y="38862"/>
                </a:moveTo>
                <a:lnTo>
                  <a:pt x="4467225" y="51816"/>
                </a:lnTo>
                <a:lnTo>
                  <a:pt x="4480179" y="51816"/>
                </a:lnTo>
                <a:lnTo>
                  <a:pt x="4480179" y="38862"/>
                </a:lnTo>
                <a:close/>
              </a:path>
              <a:path w="8895715" h="1115695">
                <a:moveTo>
                  <a:pt x="8817864" y="38862"/>
                </a:moveTo>
                <a:lnTo>
                  <a:pt x="4480179" y="38862"/>
                </a:lnTo>
                <a:lnTo>
                  <a:pt x="4480179" y="51816"/>
                </a:lnTo>
                <a:lnTo>
                  <a:pt x="8817864" y="51816"/>
                </a:lnTo>
                <a:lnTo>
                  <a:pt x="8817864" y="38862"/>
                </a:lnTo>
                <a:close/>
              </a:path>
              <a:path w="8895715" h="1115695">
                <a:moveTo>
                  <a:pt x="8869680" y="25908"/>
                </a:moveTo>
                <a:lnTo>
                  <a:pt x="8830817" y="25908"/>
                </a:lnTo>
                <a:lnTo>
                  <a:pt x="8830817" y="51816"/>
                </a:lnTo>
                <a:lnTo>
                  <a:pt x="8869679" y="51816"/>
                </a:lnTo>
                <a:lnTo>
                  <a:pt x="8895588" y="38862"/>
                </a:lnTo>
                <a:lnTo>
                  <a:pt x="8869680" y="25908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30660" y="1108710"/>
            <a:ext cx="485140" cy="208915"/>
          </a:xfrm>
          <a:custGeom>
            <a:avLst/>
            <a:gdLst/>
            <a:ahLst/>
            <a:cxnLst/>
            <a:rect l="l" t="t" r="r" b="b"/>
            <a:pathLst>
              <a:path w="485140" h="208915">
                <a:moveTo>
                  <a:pt x="0" y="9398"/>
                </a:moveTo>
                <a:lnTo>
                  <a:pt x="0" y="4190"/>
                </a:lnTo>
                <a:lnTo>
                  <a:pt x="4190" y="0"/>
                </a:lnTo>
                <a:lnTo>
                  <a:pt x="9398" y="0"/>
                </a:lnTo>
                <a:lnTo>
                  <a:pt x="475233" y="0"/>
                </a:lnTo>
                <a:lnTo>
                  <a:pt x="480440" y="0"/>
                </a:lnTo>
                <a:lnTo>
                  <a:pt x="484631" y="4190"/>
                </a:lnTo>
                <a:lnTo>
                  <a:pt x="484631" y="9398"/>
                </a:lnTo>
                <a:lnTo>
                  <a:pt x="484631" y="199389"/>
                </a:lnTo>
                <a:lnTo>
                  <a:pt x="484631" y="204597"/>
                </a:lnTo>
                <a:lnTo>
                  <a:pt x="480440" y="208787"/>
                </a:lnTo>
                <a:lnTo>
                  <a:pt x="475233" y="208787"/>
                </a:lnTo>
                <a:lnTo>
                  <a:pt x="9398" y="208787"/>
                </a:lnTo>
                <a:lnTo>
                  <a:pt x="4190" y="208787"/>
                </a:lnTo>
                <a:lnTo>
                  <a:pt x="0" y="204597"/>
                </a:lnTo>
                <a:lnTo>
                  <a:pt x="0" y="199389"/>
                </a:lnTo>
                <a:lnTo>
                  <a:pt x="0" y="9398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798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Geospatial </a:t>
            </a:r>
            <a:r>
              <a:rPr dirty="0"/>
              <a:t>home </a:t>
            </a:r>
            <a:r>
              <a:rPr spc="-10" dirty="0"/>
              <a:t>page</a:t>
            </a:r>
            <a:r>
              <a:rPr spc="-110" dirty="0"/>
              <a:t> </a:t>
            </a:r>
            <a:r>
              <a:rPr spc="-5" dirty="0"/>
              <a:t>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3001" y="689203"/>
            <a:ext cx="435673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Filter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panel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opens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with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default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PU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Utility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Rating  showing.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1698472"/>
            <a:ext cx="4458970" cy="493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7010" algn="just">
              <a:lnSpc>
                <a:spcPct val="11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drop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down 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Load Criteria to 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other  transformer specific metrics that can 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configured. In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case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we have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following:</a:t>
            </a:r>
            <a:endParaRPr sz="1400">
              <a:latin typeface="Segoe UI"/>
              <a:cs typeface="Segoe UI"/>
            </a:endParaRPr>
          </a:p>
          <a:p>
            <a:pPr marL="299085" marR="5080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B500"/>
                </a:solidFill>
                <a:latin typeface="Segoe UI"/>
                <a:cs typeface="Segoe UI"/>
              </a:rPr>
              <a:t>Nameplate </a:t>
            </a:r>
            <a:r>
              <a:rPr sz="1400" dirty="0">
                <a:solidFill>
                  <a:srgbClr val="FFB500"/>
                </a:solidFill>
                <a:latin typeface="Segoe UI"/>
                <a:cs typeface="Segoe UI"/>
              </a:rPr>
              <a:t>rating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standard rating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400" spc="-1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manufacturer</a:t>
            </a:r>
            <a:endParaRPr sz="1400">
              <a:latin typeface="Segoe UI"/>
              <a:cs typeface="Segoe UI"/>
            </a:endParaRPr>
          </a:p>
          <a:p>
            <a:pPr marL="299085" marR="394970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B500"/>
                </a:solidFill>
                <a:latin typeface="Segoe UI"/>
                <a:cs typeface="Segoe UI"/>
              </a:rPr>
              <a:t>Utility </a:t>
            </a:r>
            <a:r>
              <a:rPr sz="1400" dirty="0">
                <a:solidFill>
                  <a:srgbClr val="FFB500"/>
                </a:solidFill>
                <a:latin typeface="Segoe UI"/>
                <a:cs typeface="Segoe UI"/>
              </a:rPr>
              <a:t>Rating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many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utilities will allow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level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overloading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transformers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(in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case</a:t>
            </a:r>
            <a:r>
              <a:rPr sz="1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30%)</a:t>
            </a:r>
            <a:endParaRPr sz="1400">
              <a:latin typeface="Segoe UI"/>
              <a:cs typeface="Segoe UI"/>
            </a:endParaRPr>
          </a:p>
          <a:p>
            <a:pPr marL="299085" marR="835025" indent="-287020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FFB500"/>
                </a:solidFill>
                <a:latin typeface="Segoe UI"/>
                <a:cs typeface="Segoe UI"/>
              </a:rPr>
              <a:t>Peak </a:t>
            </a:r>
            <a:r>
              <a:rPr sz="1400" spc="-5" dirty="0">
                <a:solidFill>
                  <a:srgbClr val="FFB500"/>
                </a:solidFill>
                <a:latin typeface="Segoe UI"/>
                <a:cs typeface="Segoe UI"/>
              </a:rPr>
              <a:t>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highest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individual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 transformer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last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year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B500"/>
                </a:solidFill>
                <a:latin typeface="Segoe UI"/>
                <a:cs typeface="Segoe UI"/>
              </a:rPr>
              <a:t>PU </a:t>
            </a:r>
            <a:r>
              <a:rPr sz="1400" spc="-10" dirty="0">
                <a:solidFill>
                  <a:srgbClr val="FFB500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B500"/>
                </a:solidFill>
                <a:latin typeface="Segoe UI"/>
                <a:cs typeface="Segoe UI"/>
              </a:rPr>
              <a:t>Utility </a:t>
            </a:r>
            <a:r>
              <a:rPr sz="1400" dirty="0">
                <a:solidFill>
                  <a:srgbClr val="FFB500"/>
                </a:solidFill>
                <a:latin typeface="Segoe UI"/>
                <a:cs typeface="Segoe UI"/>
              </a:rPr>
              <a:t>Rating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Peak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Unit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utility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rating,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endParaRPr sz="14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factor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overloaded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utility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rating</a:t>
            </a:r>
            <a:endParaRPr sz="1400">
              <a:latin typeface="Segoe UI"/>
              <a:cs typeface="Segoe UI"/>
            </a:endParaRPr>
          </a:p>
          <a:p>
            <a:pPr marL="299085" marR="201930" indent="-287020">
              <a:lnSpc>
                <a:spcPct val="11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20" dirty="0">
                <a:solidFill>
                  <a:srgbClr val="FFB500"/>
                </a:solidFill>
                <a:latin typeface="Segoe UI"/>
                <a:cs typeface="Segoe UI"/>
              </a:rPr>
              <a:t>Kvah </a:t>
            </a:r>
            <a:r>
              <a:rPr sz="1400" dirty="0">
                <a:solidFill>
                  <a:srgbClr val="FFB500"/>
                </a:solidFill>
                <a:latin typeface="Segoe UI"/>
                <a:cs typeface="Segoe UI"/>
              </a:rPr>
              <a:t>above rating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Total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kvah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 transformer for data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last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year (intensity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overload)</a:t>
            </a:r>
            <a:endParaRPr sz="1400">
              <a:latin typeface="Segoe UI"/>
              <a:cs typeface="Segoe UI"/>
            </a:endParaRPr>
          </a:p>
          <a:p>
            <a:pPr marL="299085" marR="676910" indent="-287020">
              <a:lnSpc>
                <a:spcPct val="110100"/>
              </a:lnSpc>
              <a:spcBef>
                <a:spcPts val="1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B500"/>
                </a:solidFill>
                <a:latin typeface="Segoe UI"/>
                <a:cs typeface="Segoe UI"/>
              </a:rPr>
              <a:t>Hours above rating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total hours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where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transformer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was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overloaded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(duration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overload)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7E9B0-8461-42A2-9059-0A128D67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670152"/>
            <a:ext cx="7162800" cy="367324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495800" y="1088936"/>
            <a:ext cx="6172200" cy="187413"/>
          </a:xfrm>
          <a:custGeom>
            <a:avLst/>
            <a:gdLst/>
            <a:ahLst/>
            <a:cxnLst/>
            <a:rect l="l" t="t" r="r" b="b"/>
            <a:pathLst>
              <a:path w="5779134" h="191134">
                <a:moveTo>
                  <a:pt x="5700903" y="113029"/>
                </a:moveTo>
                <a:lnTo>
                  <a:pt x="5700903" y="190753"/>
                </a:lnTo>
                <a:lnTo>
                  <a:pt x="5752719" y="164845"/>
                </a:lnTo>
                <a:lnTo>
                  <a:pt x="5713857" y="164845"/>
                </a:lnTo>
                <a:lnTo>
                  <a:pt x="5713857" y="138937"/>
                </a:lnTo>
                <a:lnTo>
                  <a:pt x="5752719" y="138937"/>
                </a:lnTo>
                <a:lnTo>
                  <a:pt x="5700903" y="113029"/>
                </a:lnTo>
                <a:close/>
              </a:path>
              <a:path w="5779134" h="191134">
                <a:moveTo>
                  <a:pt x="2895854" y="38862"/>
                </a:moveTo>
                <a:lnTo>
                  <a:pt x="2895854" y="159003"/>
                </a:lnTo>
                <a:lnTo>
                  <a:pt x="2901569" y="164845"/>
                </a:lnTo>
                <a:lnTo>
                  <a:pt x="5700903" y="164845"/>
                </a:lnTo>
                <a:lnTo>
                  <a:pt x="5700903" y="151891"/>
                </a:lnTo>
                <a:lnTo>
                  <a:pt x="2921761" y="151891"/>
                </a:lnTo>
                <a:lnTo>
                  <a:pt x="2908807" y="138937"/>
                </a:lnTo>
                <a:lnTo>
                  <a:pt x="2921761" y="138937"/>
                </a:lnTo>
                <a:lnTo>
                  <a:pt x="2921761" y="51815"/>
                </a:lnTo>
                <a:lnTo>
                  <a:pt x="2908807" y="51815"/>
                </a:lnTo>
                <a:lnTo>
                  <a:pt x="2895854" y="38862"/>
                </a:lnTo>
                <a:close/>
              </a:path>
              <a:path w="5779134" h="191134">
                <a:moveTo>
                  <a:pt x="5752719" y="138937"/>
                </a:moveTo>
                <a:lnTo>
                  <a:pt x="5713857" y="138937"/>
                </a:lnTo>
                <a:lnTo>
                  <a:pt x="5713857" y="164845"/>
                </a:lnTo>
                <a:lnTo>
                  <a:pt x="5752719" y="164845"/>
                </a:lnTo>
                <a:lnTo>
                  <a:pt x="5778627" y="151891"/>
                </a:lnTo>
                <a:lnTo>
                  <a:pt x="5752719" y="138937"/>
                </a:lnTo>
                <a:close/>
              </a:path>
              <a:path w="5779134" h="191134">
                <a:moveTo>
                  <a:pt x="2921761" y="138937"/>
                </a:moveTo>
                <a:lnTo>
                  <a:pt x="2908807" y="138937"/>
                </a:lnTo>
                <a:lnTo>
                  <a:pt x="2921761" y="151891"/>
                </a:lnTo>
                <a:lnTo>
                  <a:pt x="2921761" y="138937"/>
                </a:lnTo>
                <a:close/>
              </a:path>
              <a:path w="5779134" h="191134">
                <a:moveTo>
                  <a:pt x="5700903" y="138937"/>
                </a:moveTo>
                <a:lnTo>
                  <a:pt x="2921761" y="138937"/>
                </a:lnTo>
                <a:lnTo>
                  <a:pt x="2921761" y="151891"/>
                </a:lnTo>
                <a:lnTo>
                  <a:pt x="5700903" y="151891"/>
                </a:lnTo>
                <a:lnTo>
                  <a:pt x="5700903" y="138937"/>
                </a:lnTo>
                <a:close/>
              </a:path>
              <a:path w="5779134" h="191134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3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5"/>
                </a:lnTo>
                <a:lnTo>
                  <a:pt x="38862" y="51815"/>
                </a:lnTo>
                <a:lnTo>
                  <a:pt x="38862" y="25907"/>
                </a:lnTo>
                <a:lnTo>
                  <a:pt x="75108" y="25907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5779134" h="191134">
                <a:moveTo>
                  <a:pt x="75108" y="25907"/>
                </a:moveTo>
                <a:lnTo>
                  <a:pt x="38862" y="25907"/>
                </a:lnTo>
                <a:lnTo>
                  <a:pt x="38862" y="51815"/>
                </a:lnTo>
                <a:lnTo>
                  <a:pt x="75108" y="51815"/>
                </a:lnTo>
                <a:lnTo>
                  <a:pt x="77724" y="38862"/>
                </a:lnTo>
                <a:lnTo>
                  <a:pt x="75108" y="25907"/>
                </a:lnTo>
                <a:close/>
              </a:path>
              <a:path w="5779134" h="191134">
                <a:moveTo>
                  <a:pt x="2915920" y="25907"/>
                </a:moveTo>
                <a:lnTo>
                  <a:pt x="75108" y="25907"/>
                </a:lnTo>
                <a:lnTo>
                  <a:pt x="77724" y="38862"/>
                </a:lnTo>
                <a:lnTo>
                  <a:pt x="75108" y="51815"/>
                </a:lnTo>
                <a:lnTo>
                  <a:pt x="2895854" y="51815"/>
                </a:lnTo>
                <a:lnTo>
                  <a:pt x="2895854" y="38862"/>
                </a:lnTo>
                <a:lnTo>
                  <a:pt x="2921761" y="38862"/>
                </a:lnTo>
                <a:lnTo>
                  <a:pt x="2921761" y="31750"/>
                </a:lnTo>
                <a:lnTo>
                  <a:pt x="2915920" y="25907"/>
                </a:lnTo>
                <a:close/>
              </a:path>
              <a:path w="5779134" h="191134">
                <a:moveTo>
                  <a:pt x="2921761" y="38862"/>
                </a:moveTo>
                <a:lnTo>
                  <a:pt x="2895854" y="38862"/>
                </a:lnTo>
                <a:lnTo>
                  <a:pt x="2908807" y="51815"/>
                </a:lnTo>
                <a:lnTo>
                  <a:pt x="2921761" y="51815"/>
                </a:lnTo>
                <a:lnTo>
                  <a:pt x="2921761" y="38862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798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Geospatial </a:t>
            </a:r>
            <a:r>
              <a:rPr dirty="0"/>
              <a:t>home </a:t>
            </a:r>
            <a:r>
              <a:rPr spc="-10" dirty="0"/>
              <a:t>page</a:t>
            </a:r>
            <a:r>
              <a:rPr spc="-110" dirty="0"/>
              <a:t> </a:t>
            </a:r>
            <a:r>
              <a:rPr spc="-5" dirty="0"/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01701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application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allows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define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threshold  values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Red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, </a:t>
            </a:r>
            <a:r>
              <a:rPr sz="1400" spc="-5" dirty="0">
                <a:solidFill>
                  <a:srgbClr val="FFB500"/>
                </a:solidFill>
                <a:latin typeface="Segoe UI"/>
                <a:cs typeface="Segoe UI"/>
              </a:rPr>
              <a:t>Amber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&amp; </a:t>
            </a:r>
            <a:r>
              <a:rPr sz="1400" spc="-5" dirty="0">
                <a:solidFill>
                  <a:srgbClr val="00AF50"/>
                </a:solidFill>
                <a:latin typeface="Segoe UI"/>
                <a:cs typeface="Segoe UI"/>
              </a:rPr>
              <a:t>Green</a:t>
            </a:r>
            <a:r>
              <a:rPr sz="1400" dirty="0">
                <a:solidFill>
                  <a:srgbClr val="00AF5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status.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001" y="1698472"/>
            <a:ext cx="423608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Select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/ max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underload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min/max 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overload. 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search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 refresh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display.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Amber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category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determined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 the range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Max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Underload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Min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overload.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3411702"/>
            <a:ext cx="418592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allows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select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different parameters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 the transformers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 whilst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doing</a:t>
            </a:r>
            <a:r>
              <a:rPr sz="14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analysis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E4E932-8C14-45BF-B5F4-46A8344D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97357"/>
            <a:ext cx="7541327" cy="344124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505200" y="1094232"/>
            <a:ext cx="6982968" cy="963168"/>
          </a:xfrm>
          <a:custGeom>
            <a:avLst/>
            <a:gdLst/>
            <a:ahLst/>
            <a:cxnLst/>
            <a:rect l="l" t="t" r="r" b="b"/>
            <a:pathLst>
              <a:path w="6592570" h="600710">
                <a:moveTo>
                  <a:pt x="6514338" y="522477"/>
                </a:moveTo>
                <a:lnTo>
                  <a:pt x="6514338" y="600201"/>
                </a:lnTo>
                <a:lnTo>
                  <a:pt x="6566154" y="574293"/>
                </a:lnTo>
                <a:lnTo>
                  <a:pt x="6527292" y="574293"/>
                </a:lnTo>
                <a:lnTo>
                  <a:pt x="6527292" y="548385"/>
                </a:lnTo>
                <a:lnTo>
                  <a:pt x="6566154" y="548385"/>
                </a:lnTo>
                <a:lnTo>
                  <a:pt x="6514338" y="522477"/>
                </a:lnTo>
                <a:close/>
              </a:path>
              <a:path w="6592570" h="600710">
                <a:moveTo>
                  <a:pt x="3302508" y="38862"/>
                </a:moveTo>
                <a:lnTo>
                  <a:pt x="3302508" y="568578"/>
                </a:lnTo>
                <a:lnTo>
                  <a:pt x="3308349" y="574293"/>
                </a:lnTo>
                <a:lnTo>
                  <a:pt x="6514338" y="574293"/>
                </a:lnTo>
                <a:lnTo>
                  <a:pt x="6514338" y="561339"/>
                </a:lnTo>
                <a:lnTo>
                  <a:pt x="3328416" y="561339"/>
                </a:lnTo>
                <a:lnTo>
                  <a:pt x="3315462" y="548385"/>
                </a:lnTo>
                <a:lnTo>
                  <a:pt x="3328416" y="548385"/>
                </a:lnTo>
                <a:lnTo>
                  <a:pt x="3328416" y="51815"/>
                </a:lnTo>
                <a:lnTo>
                  <a:pt x="3315462" y="51815"/>
                </a:lnTo>
                <a:lnTo>
                  <a:pt x="3302508" y="38862"/>
                </a:lnTo>
                <a:close/>
              </a:path>
              <a:path w="6592570" h="600710">
                <a:moveTo>
                  <a:pt x="6566154" y="548385"/>
                </a:moveTo>
                <a:lnTo>
                  <a:pt x="6527292" y="548385"/>
                </a:lnTo>
                <a:lnTo>
                  <a:pt x="6527292" y="574293"/>
                </a:lnTo>
                <a:lnTo>
                  <a:pt x="6566154" y="574293"/>
                </a:lnTo>
                <a:lnTo>
                  <a:pt x="6592061" y="561339"/>
                </a:lnTo>
                <a:lnTo>
                  <a:pt x="6566154" y="548385"/>
                </a:lnTo>
                <a:close/>
              </a:path>
              <a:path w="6592570" h="600710">
                <a:moveTo>
                  <a:pt x="3328416" y="548385"/>
                </a:moveTo>
                <a:lnTo>
                  <a:pt x="3315462" y="548385"/>
                </a:lnTo>
                <a:lnTo>
                  <a:pt x="3328416" y="561339"/>
                </a:lnTo>
                <a:lnTo>
                  <a:pt x="3328416" y="548385"/>
                </a:lnTo>
                <a:close/>
              </a:path>
              <a:path w="6592570" h="600710">
                <a:moveTo>
                  <a:pt x="6514338" y="548385"/>
                </a:moveTo>
                <a:lnTo>
                  <a:pt x="3328416" y="548385"/>
                </a:lnTo>
                <a:lnTo>
                  <a:pt x="3328416" y="561339"/>
                </a:lnTo>
                <a:lnTo>
                  <a:pt x="6514338" y="561339"/>
                </a:lnTo>
                <a:lnTo>
                  <a:pt x="6514338" y="548385"/>
                </a:lnTo>
                <a:close/>
              </a:path>
              <a:path w="6592570" h="600710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3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5"/>
                </a:lnTo>
                <a:lnTo>
                  <a:pt x="38862" y="51815"/>
                </a:lnTo>
                <a:lnTo>
                  <a:pt x="38862" y="25907"/>
                </a:lnTo>
                <a:lnTo>
                  <a:pt x="75108" y="25907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6592570" h="600710">
                <a:moveTo>
                  <a:pt x="75108" y="25907"/>
                </a:moveTo>
                <a:lnTo>
                  <a:pt x="38862" y="25907"/>
                </a:lnTo>
                <a:lnTo>
                  <a:pt x="38862" y="51815"/>
                </a:lnTo>
                <a:lnTo>
                  <a:pt x="75108" y="51815"/>
                </a:lnTo>
                <a:lnTo>
                  <a:pt x="77723" y="38862"/>
                </a:lnTo>
                <a:lnTo>
                  <a:pt x="75108" y="25907"/>
                </a:lnTo>
                <a:close/>
              </a:path>
              <a:path w="6592570" h="600710">
                <a:moveTo>
                  <a:pt x="3322573" y="25907"/>
                </a:moveTo>
                <a:lnTo>
                  <a:pt x="75108" y="25907"/>
                </a:lnTo>
                <a:lnTo>
                  <a:pt x="77723" y="38862"/>
                </a:lnTo>
                <a:lnTo>
                  <a:pt x="75108" y="51815"/>
                </a:lnTo>
                <a:lnTo>
                  <a:pt x="3302508" y="51815"/>
                </a:lnTo>
                <a:lnTo>
                  <a:pt x="3302508" y="38862"/>
                </a:lnTo>
                <a:lnTo>
                  <a:pt x="3328416" y="38862"/>
                </a:lnTo>
                <a:lnTo>
                  <a:pt x="3328416" y="31750"/>
                </a:lnTo>
                <a:lnTo>
                  <a:pt x="3322573" y="25907"/>
                </a:lnTo>
                <a:close/>
              </a:path>
              <a:path w="6592570" h="600710">
                <a:moveTo>
                  <a:pt x="3328416" y="38862"/>
                </a:moveTo>
                <a:lnTo>
                  <a:pt x="3302508" y="38862"/>
                </a:lnTo>
                <a:lnTo>
                  <a:pt x="3315462" y="51815"/>
                </a:lnTo>
                <a:lnTo>
                  <a:pt x="3328416" y="51815"/>
                </a:lnTo>
                <a:lnTo>
                  <a:pt x="3328416" y="38862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472" y="569163"/>
            <a:ext cx="10198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FFFFFF"/>
                </a:solidFill>
                <a:latin typeface="Segoe UI Light"/>
                <a:cs typeface="Segoe UI Light"/>
              </a:rPr>
              <a:t>Co</a:t>
            </a:r>
            <a:r>
              <a:rPr sz="2400" b="0" spc="5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2400" b="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2400" b="0" spc="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2400" b="0" dirty="0">
                <a:solidFill>
                  <a:srgbClr val="FFFFFF"/>
                </a:solidFill>
                <a:latin typeface="Segoe UI Light"/>
                <a:cs typeface="Segoe UI Light"/>
              </a:rPr>
              <a:t>ct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8388" y="2595372"/>
            <a:ext cx="893063" cy="972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60626" y="1155793"/>
            <a:ext cx="3395979" cy="237553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200"/>
              </a:spcBef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Kausar</a:t>
            </a:r>
            <a:r>
              <a:rPr sz="19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Qazilbash</a:t>
            </a:r>
            <a:endParaRPr sz="1900">
              <a:latin typeface="Calibri"/>
              <a:cs typeface="Calibri"/>
            </a:endParaRPr>
          </a:p>
          <a:p>
            <a:pPr marL="107950" marR="5080">
              <a:lnSpc>
                <a:spcPts val="1300"/>
              </a:lnSpc>
              <a:spcBef>
                <a:spcPts val="86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Global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Lead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– Resources Digital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Platforms,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Resources  Analytics</a:t>
            </a:r>
            <a:endParaRPr sz="1200">
              <a:latin typeface="Calibri"/>
              <a:cs typeface="Calibri"/>
            </a:endParaRPr>
          </a:p>
          <a:p>
            <a:pPr marL="107950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kausar.qazilbash@accenture.com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Gary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Boyle</a:t>
            </a:r>
            <a:endParaRPr sz="1900">
              <a:latin typeface="Calibri"/>
              <a:cs typeface="Calibri"/>
            </a:endParaRPr>
          </a:p>
          <a:p>
            <a:pPr marL="12700" marR="1606550">
              <a:lnSpc>
                <a:spcPct val="1458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Digital Grid Technology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Lead 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  <a:hlinkClick r:id="rId4"/>
              </a:rPr>
              <a:t>Gary.boyle@accenture.com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1623" y="1348739"/>
            <a:ext cx="1050036" cy="940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09381" y="1211546"/>
            <a:ext cx="2731770" cy="99377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Rohit</a:t>
            </a:r>
            <a:r>
              <a:rPr sz="19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Banerji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458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Resources Digital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Platforms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Lead 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  <a:hlinkClick r:id="rId6"/>
              </a:rPr>
              <a:t>rohit.banerji@accenture.com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96100" y="1348739"/>
            <a:ext cx="960120" cy="940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5478"/>
            <a:ext cx="55854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Digital Grid </a:t>
            </a:r>
            <a:r>
              <a:rPr sz="2000" dirty="0"/>
              <a:t>– </a:t>
            </a:r>
            <a:r>
              <a:rPr sz="2000" spc="-5" dirty="0"/>
              <a:t>Asset </a:t>
            </a:r>
            <a:r>
              <a:rPr sz="2000" dirty="0"/>
              <a:t>Management </a:t>
            </a:r>
            <a:r>
              <a:rPr sz="2000" spc="-5" dirty="0"/>
              <a:t>Demo</a:t>
            </a:r>
            <a:r>
              <a:rPr sz="2000" dirty="0"/>
              <a:t> </a:t>
            </a:r>
            <a:r>
              <a:rPr sz="2000" spc="-5" dirty="0"/>
              <a:t>scenarios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343001" y="795020"/>
            <a:ext cx="5559425" cy="32912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Scenario </a:t>
            </a:r>
            <a:r>
              <a:rPr sz="1400" b="1" i="1" dirty="0">
                <a:solidFill>
                  <a:srgbClr val="A0B6E2"/>
                </a:solidFill>
                <a:latin typeface="Segoe UI"/>
                <a:cs typeface="Segoe UI"/>
              </a:rPr>
              <a:t>1 – </a:t>
            </a:r>
            <a:r>
              <a:rPr sz="1400" b="1" i="1" spc="-10" dirty="0">
                <a:solidFill>
                  <a:srgbClr val="A0B6E2"/>
                </a:solidFill>
                <a:latin typeface="Segoe UI"/>
                <a:cs typeface="Segoe UI"/>
              </a:rPr>
              <a:t>Asset</a:t>
            </a:r>
            <a:r>
              <a:rPr sz="1400" b="1" i="1" spc="-25" dirty="0">
                <a:solidFill>
                  <a:srgbClr val="A0B6E2"/>
                </a:solidFill>
                <a:latin typeface="Segoe UI"/>
                <a:cs typeface="Segoe UI"/>
              </a:rPr>
              <a:t> </a:t>
            </a:r>
            <a:r>
              <a:rPr sz="1400" b="1" i="1" dirty="0">
                <a:solidFill>
                  <a:srgbClr val="A0B6E2"/>
                </a:solidFill>
                <a:latin typeface="Segoe UI"/>
                <a:cs typeface="Segoe UI"/>
              </a:rPr>
              <a:t>Health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99085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Transformer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engineer logs into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asset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health system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endParaRPr sz="1400">
              <a:latin typeface="Segoe UI"/>
              <a:cs typeface="Segoe UI"/>
            </a:endParaRPr>
          </a:p>
          <a:p>
            <a:pPr marL="299085" algn="just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complete analysis on the fleet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transformers</a:t>
            </a:r>
            <a:endParaRPr sz="1400">
              <a:latin typeface="Segoe UI"/>
              <a:cs typeface="Segoe UI"/>
            </a:endParaRPr>
          </a:p>
          <a:p>
            <a:pPr marL="299085" marR="5080" indent="-287020" algn="just">
              <a:lnSpc>
                <a:spcPct val="11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Check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initial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risk status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each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transformers and decides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conduct deep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analysis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one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</a:t>
            </a:r>
            <a:endParaRPr sz="1400">
              <a:latin typeface="Segoe UI"/>
              <a:cs typeface="Segoe UI"/>
            </a:endParaRPr>
          </a:p>
          <a:p>
            <a:pPr marL="299085" marR="68580" indent="-287020" algn="just">
              <a:lnSpc>
                <a:spcPct val="11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Reviews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asset detailed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view,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checking all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information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available  to determine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any additional information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regarding next steps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a  transformer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identified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elevated</a:t>
            </a:r>
            <a:r>
              <a:rPr sz="1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endParaRPr sz="1400">
              <a:latin typeface="Segoe UI"/>
              <a:cs typeface="Segoe UI"/>
            </a:endParaRPr>
          </a:p>
          <a:p>
            <a:pPr marL="299085" indent="-287020" algn="just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Checks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particular transformer and determines</a:t>
            </a:r>
            <a:r>
              <a:rPr sz="14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endParaRPr sz="1400">
              <a:latin typeface="Segoe UI"/>
              <a:cs typeface="Segoe UI"/>
            </a:endParaRPr>
          </a:p>
          <a:p>
            <a:pPr marL="299085" algn="just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overload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that seems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breached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regular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basis</a:t>
            </a:r>
            <a:endParaRPr sz="1400">
              <a:latin typeface="Segoe UI"/>
              <a:cs typeface="Segoe UI"/>
            </a:endParaRPr>
          </a:p>
          <a:p>
            <a:pPr marL="299085" marR="678180" indent="-287020" algn="just">
              <a:lnSpc>
                <a:spcPct val="11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Determines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need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conduct additional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testing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 transformers and raises a work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order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do this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along with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updating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notes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against the</a:t>
            </a:r>
            <a:r>
              <a:rPr sz="1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system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76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Digital </a:t>
            </a:r>
            <a:r>
              <a:rPr spc="-5" dirty="0"/>
              <a:t>Grid </a:t>
            </a:r>
            <a:r>
              <a:rPr dirty="0"/>
              <a:t>– </a:t>
            </a:r>
            <a:r>
              <a:rPr spc="-5" dirty="0"/>
              <a:t>Landing</a:t>
            </a:r>
            <a:r>
              <a:rPr spc="-25" dirty="0"/>
              <a:t> </a:t>
            </a:r>
            <a:r>
              <a:rPr spc="-20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027804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This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is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the first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screen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user sees when logged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in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to the 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application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0258" y="1717794"/>
            <a:ext cx="49530" cy="2374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001" y="1698472"/>
            <a:ext cx="433451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Here, user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will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have an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option to select the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business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unit o 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interest.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User can choose one </a:t>
            </a:r>
            <a:r>
              <a:rPr sz="14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from</a:t>
            </a:r>
            <a:r>
              <a:rPr sz="1400" b="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following: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001" y="2728086"/>
            <a:ext cx="272732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0" spc="5" dirty="0">
                <a:solidFill>
                  <a:srgbClr val="FFB500"/>
                </a:solidFill>
                <a:latin typeface="Segoe UI Light"/>
                <a:cs typeface="Segoe UI Light"/>
              </a:rPr>
              <a:t>Asset Health </a:t>
            </a:r>
            <a:r>
              <a:rPr sz="1800" b="0" dirty="0">
                <a:solidFill>
                  <a:srgbClr val="FFB500"/>
                </a:solidFill>
                <a:latin typeface="Segoe UI Light"/>
                <a:cs typeface="Segoe UI Light"/>
              </a:rPr>
              <a:t>-</a:t>
            </a:r>
            <a:r>
              <a:rPr sz="1800" b="0" spc="-120" dirty="0">
                <a:solidFill>
                  <a:srgbClr val="FFB500"/>
                </a:solidFill>
                <a:latin typeface="Segoe UI Light"/>
                <a:cs typeface="Segoe UI Light"/>
              </a:rPr>
              <a:t> </a:t>
            </a:r>
            <a:r>
              <a:rPr sz="1800" b="0" dirty="0">
                <a:solidFill>
                  <a:srgbClr val="FFB500"/>
                </a:solidFill>
                <a:latin typeface="Segoe UI Light"/>
                <a:cs typeface="Segoe UI Light"/>
              </a:rPr>
              <a:t>Substation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Consequences</a:t>
            </a:r>
            <a:r>
              <a:rPr sz="1400" b="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Modelling</a:t>
            </a:r>
            <a:endParaRPr sz="14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Investment</a:t>
            </a:r>
            <a:r>
              <a:rPr sz="1400" b="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Optimisation</a:t>
            </a:r>
            <a:endParaRPr sz="14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URD</a:t>
            </a:r>
            <a:r>
              <a:rPr sz="1400" b="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Cables</a:t>
            </a:r>
            <a:endParaRPr sz="14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solidFill>
                  <a:srgbClr val="FFFFFF"/>
                </a:solidFill>
                <a:latin typeface="Segoe UI Light"/>
                <a:cs typeface="Segoe UI Light"/>
              </a:rPr>
              <a:t>Geospatial</a:t>
            </a:r>
            <a:r>
              <a:rPr sz="1400" b="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Analysis</a:t>
            </a:r>
            <a:endParaRPr sz="1400">
              <a:latin typeface="Segoe UI Light"/>
              <a:cs typeface="Segoe UI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939404-1DAB-4D8E-82E7-6E8C250A6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17" y="798783"/>
            <a:ext cx="7289783" cy="416366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029201" y="1219200"/>
            <a:ext cx="2209800" cy="1219200"/>
          </a:xfrm>
          <a:custGeom>
            <a:avLst/>
            <a:gdLst/>
            <a:ahLst/>
            <a:cxnLst/>
            <a:rect l="l" t="t" r="r" b="b"/>
            <a:pathLst>
              <a:path w="2301240" h="2065020">
                <a:moveTo>
                  <a:pt x="0" y="31242"/>
                </a:moveTo>
                <a:lnTo>
                  <a:pt x="2452" y="19073"/>
                </a:lnTo>
                <a:lnTo>
                  <a:pt x="9144" y="9144"/>
                </a:lnTo>
                <a:lnTo>
                  <a:pt x="19073" y="2452"/>
                </a:lnTo>
                <a:lnTo>
                  <a:pt x="31242" y="0"/>
                </a:lnTo>
                <a:lnTo>
                  <a:pt x="2269998" y="0"/>
                </a:lnTo>
                <a:lnTo>
                  <a:pt x="2282166" y="2452"/>
                </a:lnTo>
                <a:lnTo>
                  <a:pt x="2292096" y="9144"/>
                </a:lnTo>
                <a:lnTo>
                  <a:pt x="2298787" y="19073"/>
                </a:lnTo>
                <a:lnTo>
                  <a:pt x="2301240" y="31242"/>
                </a:lnTo>
                <a:lnTo>
                  <a:pt x="2301240" y="2033777"/>
                </a:lnTo>
                <a:lnTo>
                  <a:pt x="2298787" y="2045946"/>
                </a:lnTo>
                <a:lnTo>
                  <a:pt x="2292095" y="2055876"/>
                </a:lnTo>
                <a:lnTo>
                  <a:pt x="2282166" y="2062567"/>
                </a:lnTo>
                <a:lnTo>
                  <a:pt x="2269998" y="2065020"/>
                </a:lnTo>
                <a:lnTo>
                  <a:pt x="31242" y="2065020"/>
                </a:lnTo>
                <a:lnTo>
                  <a:pt x="19073" y="2062567"/>
                </a:lnTo>
                <a:lnTo>
                  <a:pt x="9144" y="2055876"/>
                </a:lnTo>
                <a:lnTo>
                  <a:pt x="2452" y="2045946"/>
                </a:lnTo>
                <a:lnTo>
                  <a:pt x="0" y="2033777"/>
                </a:lnTo>
                <a:lnTo>
                  <a:pt x="0" y="31242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21532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Asset </a:t>
            </a:r>
            <a:r>
              <a:rPr spc="-5" dirty="0"/>
              <a:t>Class</a:t>
            </a:r>
            <a:r>
              <a:rPr spc="-105" dirty="0"/>
              <a:t> </a:t>
            </a:r>
            <a:r>
              <a:rPr spc="5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01" y="689203"/>
            <a:ext cx="4459605" cy="477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431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lands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main asset class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summary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page,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asset classes the user has  authorisations</a:t>
            </a: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to.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icon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shows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asset class in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scope</a:t>
            </a:r>
            <a:endParaRPr sz="1400">
              <a:latin typeface="Segoe UI"/>
              <a:cs typeface="Segoe UI"/>
            </a:endParaRPr>
          </a:p>
          <a:p>
            <a:pPr marL="299085" marR="187960" indent="-287020">
              <a:lnSpc>
                <a:spcPct val="11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Likelihood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Failure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(LoF) – this graphic shows the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percentage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assets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each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RAG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status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 total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number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assets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each status  shown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numbers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below</a:t>
            </a:r>
            <a:endParaRPr sz="1400">
              <a:latin typeface="Segoe UI"/>
              <a:cs typeface="Segoe UI"/>
            </a:endParaRPr>
          </a:p>
          <a:p>
            <a:pPr marL="299085" marR="130175" indent="-287020">
              <a:lnSpc>
                <a:spcPct val="110100"/>
              </a:lnSpc>
              <a:spcBef>
                <a:spcPts val="1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 this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%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assets within each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RAG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status  for the risk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valuation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the total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number within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each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thresholds</a:t>
            </a:r>
            <a:endParaRPr sz="1400">
              <a:latin typeface="Segoe UI"/>
              <a:cs typeface="Segoe UI"/>
            </a:endParaRPr>
          </a:p>
          <a:p>
            <a:pPr marL="299085" marR="5080" indent="-287020">
              <a:lnSpc>
                <a:spcPct val="110000"/>
              </a:lnSpc>
              <a:spcBef>
                <a:spcPts val="1200"/>
              </a:spcBef>
              <a:buClr>
                <a:srgbClr val="FFFFFF"/>
              </a:buClr>
              <a:buFont typeface="Arial"/>
              <a:buChar char="•"/>
              <a:tabLst>
                <a:tab pos="347345" algn="l"/>
                <a:tab pos="347980" algn="l"/>
              </a:tabLst>
            </a:pPr>
            <a:r>
              <a:rPr dirty="0"/>
              <a:t>	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table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shows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worst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case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valuation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risk that 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fleet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transformers contains.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This is displayed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using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recognised percentiles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average,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median,  75%, 80%,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90% and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worst</a:t>
            </a:r>
            <a:r>
              <a:rPr sz="14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case.</a:t>
            </a:r>
            <a:endParaRPr sz="1400">
              <a:latin typeface="Segoe UI"/>
              <a:cs typeface="Segoe UI"/>
            </a:endParaRPr>
          </a:p>
          <a:p>
            <a:pPr marL="299085" marR="480695" indent="-287020">
              <a:lnSpc>
                <a:spcPct val="11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List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view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b="1" i="1" spc="-10" dirty="0">
                <a:solidFill>
                  <a:srgbClr val="A0B6E2"/>
                </a:solidFill>
                <a:latin typeface="Segoe UI"/>
                <a:cs typeface="Segoe UI"/>
              </a:rPr>
              <a:t>Asset  </a:t>
            </a:r>
            <a:r>
              <a:rPr sz="1400" b="1" i="1" spc="-5" dirty="0">
                <a:solidFill>
                  <a:srgbClr val="A0B6E2"/>
                </a:solidFill>
                <a:latin typeface="Segoe UI"/>
                <a:cs typeface="Segoe UI"/>
              </a:rPr>
              <a:t>Class Details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86109" y="2457450"/>
            <a:ext cx="664845" cy="242570"/>
          </a:xfrm>
          <a:custGeom>
            <a:avLst/>
            <a:gdLst/>
            <a:ahLst/>
            <a:cxnLst/>
            <a:rect l="l" t="t" r="r" b="b"/>
            <a:pathLst>
              <a:path w="664845" h="242569">
                <a:moveTo>
                  <a:pt x="0" y="40386"/>
                </a:moveTo>
                <a:lnTo>
                  <a:pt x="3167" y="24645"/>
                </a:lnTo>
                <a:lnTo>
                  <a:pt x="11811" y="11811"/>
                </a:lnTo>
                <a:lnTo>
                  <a:pt x="24645" y="3167"/>
                </a:lnTo>
                <a:lnTo>
                  <a:pt x="40386" y="0"/>
                </a:lnTo>
                <a:lnTo>
                  <a:pt x="624078" y="0"/>
                </a:lnTo>
                <a:lnTo>
                  <a:pt x="639818" y="3167"/>
                </a:lnTo>
                <a:lnTo>
                  <a:pt x="652653" y="11811"/>
                </a:lnTo>
                <a:lnTo>
                  <a:pt x="661296" y="24645"/>
                </a:lnTo>
                <a:lnTo>
                  <a:pt x="664464" y="40386"/>
                </a:lnTo>
                <a:lnTo>
                  <a:pt x="664464" y="201929"/>
                </a:lnTo>
                <a:lnTo>
                  <a:pt x="661296" y="217670"/>
                </a:lnTo>
                <a:lnTo>
                  <a:pt x="652653" y="230504"/>
                </a:lnTo>
                <a:lnTo>
                  <a:pt x="639818" y="239148"/>
                </a:lnTo>
                <a:lnTo>
                  <a:pt x="624078" y="242315"/>
                </a:lnTo>
                <a:lnTo>
                  <a:pt x="40386" y="242315"/>
                </a:lnTo>
                <a:lnTo>
                  <a:pt x="24645" y="239148"/>
                </a:lnTo>
                <a:lnTo>
                  <a:pt x="11811" y="230505"/>
                </a:lnTo>
                <a:lnTo>
                  <a:pt x="3167" y="217670"/>
                </a:lnTo>
                <a:lnTo>
                  <a:pt x="0" y="201929"/>
                </a:lnTo>
                <a:lnTo>
                  <a:pt x="0" y="40386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C3868-8FB0-442A-B9BF-3185241CD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032" y="631825"/>
            <a:ext cx="7203768" cy="477837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727575" y="3200400"/>
            <a:ext cx="6626225" cy="1966341"/>
          </a:xfrm>
          <a:custGeom>
            <a:avLst/>
            <a:gdLst/>
            <a:ahLst/>
            <a:cxnLst/>
            <a:rect l="l" t="t" r="r" b="b"/>
            <a:pathLst>
              <a:path w="6626225" h="2314575">
                <a:moveTo>
                  <a:pt x="6573898" y="2288159"/>
                </a:moveTo>
                <a:lnTo>
                  <a:pt x="0" y="2288159"/>
                </a:lnTo>
                <a:lnTo>
                  <a:pt x="0" y="2314067"/>
                </a:lnTo>
                <a:lnTo>
                  <a:pt x="6593967" y="2314067"/>
                </a:lnTo>
                <a:lnTo>
                  <a:pt x="6599808" y="2308352"/>
                </a:lnTo>
                <a:lnTo>
                  <a:pt x="6599807" y="2301113"/>
                </a:lnTo>
                <a:lnTo>
                  <a:pt x="6573901" y="2301113"/>
                </a:lnTo>
                <a:lnTo>
                  <a:pt x="6573898" y="2288159"/>
                </a:lnTo>
                <a:close/>
              </a:path>
              <a:path w="6626225" h="2314575">
                <a:moveTo>
                  <a:pt x="6599430" y="77270"/>
                </a:moveTo>
                <a:lnTo>
                  <a:pt x="6573522" y="78074"/>
                </a:lnTo>
                <a:lnTo>
                  <a:pt x="6573901" y="2301113"/>
                </a:lnTo>
                <a:lnTo>
                  <a:pt x="6586855" y="2288159"/>
                </a:lnTo>
                <a:lnTo>
                  <a:pt x="6599805" y="2288159"/>
                </a:lnTo>
                <a:lnTo>
                  <a:pt x="6599430" y="77270"/>
                </a:lnTo>
                <a:close/>
              </a:path>
              <a:path w="6626225" h="2314575">
                <a:moveTo>
                  <a:pt x="6599805" y="2288159"/>
                </a:moveTo>
                <a:lnTo>
                  <a:pt x="6586855" y="2288159"/>
                </a:lnTo>
                <a:lnTo>
                  <a:pt x="6573901" y="2301113"/>
                </a:lnTo>
                <a:lnTo>
                  <a:pt x="6599807" y="2301113"/>
                </a:lnTo>
                <a:lnTo>
                  <a:pt x="6599805" y="2288159"/>
                </a:lnTo>
                <a:close/>
              </a:path>
              <a:path w="6626225" h="2314575">
                <a:moveTo>
                  <a:pt x="6584442" y="0"/>
                </a:moveTo>
                <a:lnTo>
                  <a:pt x="6547993" y="78867"/>
                </a:lnTo>
                <a:lnTo>
                  <a:pt x="6573522" y="78074"/>
                </a:lnTo>
                <a:lnTo>
                  <a:pt x="6573520" y="64770"/>
                </a:lnTo>
                <a:lnTo>
                  <a:pt x="6619409" y="64770"/>
                </a:lnTo>
                <a:lnTo>
                  <a:pt x="6584442" y="0"/>
                </a:lnTo>
                <a:close/>
              </a:path>
              <a:path w="6626225" h="2314575">
                <a:moveTo>
                  <a:pt x="6599428" y="64770"/>
                </a:moveTo>
                <a:lnTo>
                  <a:pt x="6573520" y="64770"/>
                </a:lnTo>
                <a:lnTo>
                  <a:pt x="6573522" y="78074"/>
                </a:lnTo>
                <a:lnTo>
                  <a:pt x="6599430" y="77270"/>
                </a:lnTo>
                <a:lnTo>
                  <a:pt x="6599428" y="64770"/>
                </a:lnTo>
                <a:close/>
              </a:path>
              <a:path w="6626225" h="2314575">
                <a:moveTo>
                  <a:pt x="6619409" y="64770"/>
                </a:moveTo>
                <a:lnTo>
                  <a:pt x="6599428" y="64770"/>
                </a:lnTo>
                <a:lnTo>
                  <a:pt x="6599430" y="77270"/>
                </a:lnTo>
                <a:lnTo>
                  <a:pt x="6625717" y="76454"/>
                </a:lnTo>
                <a:lnTo>
                  <a:pt x="6619409" y="64770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01" y="297002"/>
            <a:ext cx="15322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Asset </a:t>
            </a:r>
            <a:r>
              <a:rPr spc="-5" dirty="0"/>
              <a:t>Class</a:t>
            </a:r>
            <a:r>
              <a:rPr spc="-105" dirty="0"/>
              <a:t> </a:t>
            </a:r>
            <a:r>
              <a:rPr dirty="0"/>
              <a:t>List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8371" y="689203"/>
            <a:ext cx="4365625" cy="455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asset class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list page details all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transformers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fleet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along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key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pieces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information,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such as  Location,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Transformer 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ID,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Age,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Manufacturer,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Likelihood 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Failure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endParaRPr sz="1400" dirty="0">
              <a:latin typeface="Segoe UI"/>
              <a:cs typeface="Segoe UI"/>
            </a:endParaRPr>
          </a:p>
          <a:p>
            <a:pPr marL="27305">
              <a:lnSpc>
                <a:spcPct val="100000"/>
              </a:lnSpc>
              <a:spcBef>
                <a:spcPts val="137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Show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columns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allows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user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hide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columns not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needed</a:t>
            </a:r>
            <a:endParaRPr sz="1400" dirty="0">
              <a:latin typeface="Segoe UI"/>
              <a:cs typeface="Segoe UI"/>
            </a:endParaRPr>
          </a:p>
          <a:p>
            <a:pPr marL="27305" marR="79375">
              <a:lnSpc>
                <a:spcPct val="110000"/>
              </a:lnSpc>
              <a:spcBef>
                <a:spcPts val="120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Each column header can be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clicked to 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sort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column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 ascending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/ descending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order</a:t>
            </a:r>
            <a:endParaRPr sz="14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 marR="231775">
              <a:lnSpc>
                <a:spcPct val="110000"/>
              </a:lnSpc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transformer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interested in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for this demo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is  </a:t>
            </a:r>
            <a:r>
              <a:rPr sz="1400" spc="-5" dirty="0">
                <a:solidFill>
                  <a:srgbClr val="A0B6E2"/>
                </a:solidFill>
                <a:latin typeface="Segoe UI"/>
                <a:cs typeface="Segoe UI"/>
              </a:rPr>
              <a:t>NW_138_34KV_XFMR_1</a:t>
            </a:r>
            <a:endParaRPr sz="14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 marR="10033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this demo,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we will 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Digital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Grid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icon 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menu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go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back 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home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 Asset Health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business unit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, this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will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bring the Asset 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Class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Summary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screen (to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show the map</a:t>
            </a:r>
            <a:r>
              <a:rPr sz="14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functionality)</a:t>
            </a:r>
            <a:endParaRPr sz="14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59690" marR="7874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When back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asset class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summary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page  click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 the map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button</a:t>
            </a:r>
            <a:endParaRPr sz="1400" dirty="0">
              <a:latin typeface="Segoe UI"/>
              <a:cs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23579-2D3F-474F-B433-C0D23C5D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708" y="381000"/>
            <a:ext cx="7250834" cy="394335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971800" y="1676400"/>
            <a:ext cx="2177415" cy="917131"/>
          </a:xfrm>
          <a:custGeom>
            <a:avLst/>
            <a:gdLst/>
            <a:ahLst/>
            <a:cxnLst/>
            <a:rect l="l" t="t" r="r" b="b"/>
            <a:pathLst>
              <a:path w="2177415" h="807085">
                <a:moveTo>
                  <a:pt x="1075563" y="780668"/>
                </a:moveTo>
                <a:lnTo>
                  <a:pt x="0" y="780668"/>
                </a:lnTo>
                <a:lnTo>
                  <a:pt x="0" y="806576"/>
                </a:lnTo>
                <a:lnTo>
                  <a:pt x="1095755" y="806576"/>
                </a:lnTo>
                <a:lnTo>
                  <a:pt x="1101471" y="800734"/>
                </a:lnTo>
                <a:lnTo>
                  <a:pt x="1101471" y="793622"/>
                </a:lnTo>
                <a:lnTo>
                  <a:pt x="1075563" y="793622"/>
                </a:lnTo>
                <a:lnTo>
                  <a:pt x="1075563" y="780668"/>
                </a:lnTo>
                <a:close/>
              </a:path>
              <a:path w="2177415" h="807085">
                <a:moveTo>
                  <a:pt x="2099437" y="25907"/>
                </a:moveTo>
                <a:lnTo>
                  <a:pt x="1081404" y="25907"/>
                </a:lnTo>
                <a:lnTo>
                  <a:pt x="1075563" y="31750"/>
                </a:lnTo>
                <a:lnTo>
                  <a:pt x="1075563" y="793622"/>
                </a:lnTo>
                <a:lnTo>
                  <a:pt x="1088516" y="780668"/>
                </a:lnTo>
                <a:lnTo>
                  <a:pt x="1101471" y="780668"/>
                </a:lnTo>
                <a:lnTo>
                  <a:pt x="1101471" y="51815"/>
                </a:lnTo>
                <a:lnTo>
                  <a:pt x="1088516" y="51815"/>
                </a:lnTo>
                <a:lnTo>
                  <a:pt x="1101471" y="38862"/>
                </a:lnTo>
                <a:lnTo>
                  <a:pt x="2099437" y="38862"/>
                </a:lnTo>
                <a:lnTo>
                  <a:pt x="2099437" y="25907"/>
                </a:lnTo>
                <a:close/>
              </a:path>
              <a:path w="2177415" h="807085">
                <a:moveTo>
                  <a:pt x="1101471" y="780668"/>
                </a:moveTo>
                <a:lnTo>
                  <a:pt x="1088516" y="780668"/>
                </a:lnTo>
                <a:lnTo>
                  <a:pt x="1075563" y="793622"/>
                </a:lnTo>
                <a:lnTo>
                  <a:pt x="1101471" y="793622"/>
                </a:lnTo>
                <a:lnTo>
                  <a:pt x="1101471" y="780668"/>
                </a:lnTo>
                <a:close/>
              </a:path>
              <a:path w="2177415" h="807085">
                <a:moveTo>
                  <a:pt x="2099437" y="0"/>
                </a:moveTo>
                <a:lnTo>
                  <a:pt x="2099437" y="77724"/>
                </a:lnTo>
                <a:lnTo>
                  <a:pt x="2151253" y="51815"/>
                </a:lnTo>
                <a:lnTo>
                  <a:pt x="2112391" y="51815"/>
                </a:lnTo>
                <a:lnTo>
                  <a:pt x="2112391" y="25907"/>
                </a:lnTo>
                <a:lnTo>
                  <a:pt x="2151252" y="25907"/>
                </a:lnTo>
                <a:lnTo>
                  <a:pt x="2099437" y="0"/>
                </a:lnTo>
                <a:close/>
              </a:path>
              <a:path w="2177415" h="807085">
                <a:moveTo>
                  <a:pt x="1101471" y="38862"/>
                </a:moveTo>
                <a:lnTo>
                  <a:pt x="1088516" y="51815"/>
                </a:lnTo>
                <a:lnTo>
                  <a:pt x="1101471" y="51815"/>
                </a:lnTo>
                <a:lnTo>
                  <a:pt x="1101471" y="38862"/>
                </a:lnTo>
                <a:close/>
              </a:path>
              <a:path w="2177415" h="807085">
                <a:moveTo>
                  <a:pt x="2099437" y="38862"/>
                </a:moveTo>
                <a:lnTo>
                  <a:pt x="1101471" y="38862"/>
                </a:lnTo>
                <a:lnTo>
                  <a:pt x="1101471" y="51815"/>
                </a:lnTo>
                <a:lnTo>
                  <a:pt x="2099437" y="51815"/>
                </a:lnTo>
                <a:lnTo>
                  <a:pt x="2099437" y="38862"/>
                </a:lnTo>
                <a:close/>
              </a:path>
              <a:path w="2177415" h="807085">
                <a:moveTo>
                  <a:pt x="2151252" y="25907"/>
                </a:moveTo>
                <a:lnTo>
                  <a:pt x="2112391" y="25907"/>
                </a:lnTo>
                <a:lnTo>
                  <a:pt x="2112391" y="51815"/>
                </a:lnTo>
                <a:lnTo>
                  <a:pt x="2151253" y="51815"/>
                </a:lnTo>
                <a:lnTo>
                  <a:pt x="2177161" y="38862"/>
                </a:lnTo>
                <a:lnTo>
                  <a:pt x="2151252" y="25907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4225" y="457200"/>
            <a:ext cx="612775" cy="186055"/>
          </a:xfrm>
          <a:custGeom>
            <a:avLst/>
            <a:gdLst/>
            <a:ahLst/>
            <a:cxnLst/>
            <a:rect l="l" t="t" r="r" b="b"/>
            <a:pathLst>
              <a:path w="612775" h="186054">
                <a:moveTo>
                  <a:pt x="0" y="30987"/>
                </a:moveTo>
                <a:lnTo>
                  <a:pt x="2430" y="18913"/>
                </a:lnTo>
                <a:lnTo>
                  <a:pt x="9064" y="9064"/>
                </a:lnTo>
                <a:lnTo>
                  <a:pt x="18913" y="2430"/>
                </a:lnTo>
                <a:lnTo>
                  <a:pt x="30988" y="0"/>
                </a:lnTo>
                <a:lnTo>
                  <a:pt x="581660" y="0"/>
                </a:lnTo>
                <a:lnTo>
                  <a:pt x="593734" y="2430"/>
                </a:lnTo>
                <a:lnTo>
                  <a:pt x="603583" y="9064"/>
                </a:lnTo>
                <a:lnTo>
                  <a:pt x="610217" y="18913"/>
                </a:lnTo>
                <a:lnTo>
                  <a:pt x="612648" y="30987"/>
                </a:lnTo>
                <a:lnTo>
                  <a:pt x="612648" y="154939"/>
                </a:lnTo>
                <a:lnTo>
                  <a:pt x="610217" y="167014"/>
                </a:lnTo>
                <a:lnTo>
                  <a:pt x="603583" y="176863"/>
                </a:lnTo>
                <a:lnTo>
                  <a:pt x="593734" y="183497"/>
                </a:lnTo>
                <a:lnTo>
                  <a:pt x="581660" y="185927"/>
                </a:lnTo>
                <a:lnTo>
                  <a:pt x="30988" y="185927"/>
                </a:lnTo>
                <a:lnTo>
                  <a:pt x="18913" y="183497"/>
                </a:lnTo>
                <a:lnTo>
                  <a:pt x="9064" y="176863"/>
                </a:lnTo>
                <a:lnTo>
                  <a:pt x="2430" y="167014"/>
                </a:lnTo>
                <a:lnTo>
                  <a:pt x="0" y="154939"/>
                </a:lnTo>
                <a:lnTo>
                  <a:pt x="0" y="30987"/>
                </a:lnTo>
                <a:close/>
              </a:path>
            </a:pathLst>
          </a:custGeom>
          <a:ln w="19812">
            <a:solidFill>
              <a:srgbClr val="FF3366"/>
            </a:solidFill>
            <a:prstDash val="sysDot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5F170-67BC-4E38-B48A-ECE7D78B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708" y="4567967"/>
            <a:ext cx="2815667" cy="224780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022597" y="4901184"/>
            <a:ext cx="3096260" cy="1682750"/>
          </a:xfrm>
          <a:custGeom>
            <a:avLst/>
            <a:gdLst/>
            <a:ahLst/>
            <a:cxnLst/>
            <a:rect l="l" t="t" r="r" b="b"/>
            <a:pathLst>
              <a:path w="3096259" h="1682750">
                <a:moveTo>
                  <a:pt x="3018028" y="1604581"/>
                </a:moveTo>
                <a:lnTo>
                  <a:pt x="3018028" y="1682305"/>
                </a:lnTo>
                <a:lnTo>
                  <a:pt x="3069844" y="1656397"/>
                </a:lnTo>
                <a:lnTo>
                  <a:pt x="3030981" y="1656397"/>
                </a:lnTo>
                <a:lnTo>
                  <a:pt x="3030981" y="1630489"/>
                </a:lnTo>
                <a:lnTo>
                  <a:pt x="3069844" y="1630489"/>
                </a:lnTo>
                <a:lnTo>
                  <a:pt x="3018028" y="1604581"/>
                </a:lnTo>
                <a:close/>
              </a:path>
              <a:path w="3096259" h="1682750">
                <a:moveTo>
                  <a:pt x="631571" y="12954"/>
                </a:moveTo>
                <a:lnTo>
                  <a:pt x="631571" y="1650606"/>
                </a:lnTo>
                <a:lnTo>
                  <a:pt x="637286" y="1656397"/>
                </a:lnTo>
                <a:lnTo>
                  <a:pt x="3018028" y="1656397"/>
                </a:lnTo>
                <a:lnTo>
                  <a:pt x="3018028" y="1643443"/>
                </a:lnTo>
                <a:lnTo>
                  <a:pt x="657478" y="1643443"/>
                </a:lnTo>
                <a:lnTo>
                  <a:pt x="644525" y="1630489"/>
                </a:lnTo>
                <a:lnTo>
                  <a:pt x="657478" y="1630489"/>
                </a:lnTo>
                <a:lnTo>
                  <a:pt x="657478" y="25908"/>
                </a:lnTo>
                <a:lnTo>
                  <a:pt x="644525" y="25908"/>
                </a:lnTo>
                <a:lnTo>
                  <a:pt x="631571" y="12954"/>
                </a:lnTo>
                <a:close/>
              </a:path>
              <a:path w="3096259" h="1682750">
                <a:moveTo>
                  <a:pt x="3069844" y="1630489"/>
                </a:moveTo>
                <a:lnTo>
                  <a:pt x="3030981" y="1630489"/>
                </a:lnTo>
                <a:lnTo>
                  <a:pt x="3030981" y="1656397"/>
                </a:lnTo>
                <a:lnTo>
                  <a:pt x="3069844" y="1656397"/>
                </a:lnTo>
                <a:lnTo>
                  <a:pt x="3095752" y="1643443"/>
                </a:lnTo>
                <a:lnTo>
                  <a:pt x="3069844" y="1630489"/>
                </a:lnTo>
                <a:close/>
              </a:path>
              <a:path w="3096259" h="1682750">
                <a:moveTo>
                  <a:pt x="657478" y="1630489"/>
                </a:moveTo>
                <a:lnTo>
                  <a:pt x="644525" y="1630489"/>
                </a:lnTo>
                <a:lnTo>
                  <a:pt x="657478" y="1643443"/>
                </a:lnTo>
                <a:lnTo>
                  <a:pt x="657478" y="1630489"/>
                </a:lnTo>
                <a:close/>
              </a:path>
              <a:path w="3096259" h="1682750">
                <a:moveTo>
                  <a:pt x="3018028" y="1630489"/>
                </a:moveTo>
                <a:lnTo>
                  <a:pt x="657478" y="1630489"/>
                </a:lnTo>
                <a:lnTo>
                  <a:pt x="657478" y="1643443"/>
                </a:lnTo>
                <a:lnTo>
                  <a:pt x="3018028" y="1643443"/>
                </a:lnTo>
                <a:lnTo>
                  <a:pt x="3018028" y="1630489"/>
                </a:lnTo>
                <a:close/>
              </a:path>
              <a:path w="3096259" h="1682750">
                <a:moveTo>
                  <a:pt x="651637" y="0"/>
                </a:moveTo>
                <a:lnTo>
                  <a:pt x="0" y="0"/>
                </a:lnTo>
                <a:lnTo>
                  <a:pt x="0" y="25908"/>
                </a:lnTo>
                <a:lnTo>
                  <a:pt x="631571" y="25908"/>
                </a:lnTo>
                <a:lnTo>
                  <a:pt x="631571" y="12954"/>
                </a:lnTo>
                <a:lnTo>
                  <a:pt x="657478" y="12954"/>
                </a:lnTo>
                <a:lnTo>
                  <a:pt x="657478" y="5842"/>
                </a:lnTo>
                <a:lnTo>
                  <a:pt x="651637" y="0"/>
                </a:lnTo>
                <a:close/>
              </a:path>
              <a:path w="3096259" h="1682750">
                <a:moveTo>
                  <a:pt x="657478" y="12954"/>
                </a:moveTo>
                <a:lnTo>
                  <a:pt x="631571" y="12954"/>
                </a:lnTo>
                <a:lnTo>
                  <a:pt x="644525" y="25908"/>
                </a:lnTo>
                <a:lnTo>
                  <a:pt x="657478" y="25908"/>
                </a:lnTo>
                <a:lnTo>
                  <a:pt x="657478" y="12954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Words>6127</Words>
  <Application>Microsoft Office PowerPoint</Application>
  <PresentationFormat>Widescreen</PresentationFormat>
  <Paragraphs>544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Segoe UI</vt:lpstr>
      <vt:lpstr>Segoe UI Light</vt:lpstr>
      <vt:lpstr>Times New Roman</vt:lpstr>
      <vt:lpstr>Office Theme</vt:lpstr>
      <vt:lpstr>PowerPoint Presentation</vt:lpstr>
      <vt:lpstr>Connecting to the Asset Health Application Via AIP App Gallery</vt:lpstr>
      <vt:lpstr>Connecting to the Asset Health Application Via AIP App Gallery</vt:lpstr>
      <vt:lpstr>ACCENTURE DIGITAL GRID DEMO: WHAT WE WILL SHOW YOU TODAY</vt:lpstr>
      <vt:lpstr>ACCENTURE DIGITAL GRID SCENARIO 1 – RESPONDING TO AN ALERT ON THE SUBSTATION ASSET  HEALTH SYSTEM</vt:lpstr>
      <vt:lpstr>Digital Grid – Asset Management Demo scenarios</vt:lpstr>
      <vt:lpstr>Digital Grid – Landing Page</vt:lpstr>
      <vt:lpstr>Asset Class Summary</vt:lpstr>
      <vt:lpstr>Asset Class List</vt:lpstr>
      <vt:lpstr>Asset Class Map View</vt:lpstr>
      <vt:lpstr>Asset Detailed View (Transformers1)</vt:lpstr>
      <vt:lpstr>Asset Detailed View (Transformers2)</vt:lpstr>
      <vt:lpstr>Asset Detailed View (Transformers3)</vt:lpstr>
      <vt:lpstr>Asset Detailed View (Breakers1)</vt:lpstr>
      <vt:lpstr>Asset Detailed View (Breakers2)</vt:lpstr>
      <vt:lpstr>Asset Detailed View (Breakers3)</vt:lpstr>
      <vt:lpstr>ACCENTURE DIGITAL GRID SCENARIO 2 – IDENTIFYING AND CHANGING THE CONSEQUENCES OF  FAILURE AND RECALCULATING RISK</vt:lpstr>
      <vt:lpstr>Digital Grid – Asset Management Demo scenarios</vt:lpstr>
      <vt:lpstr>Digital Grid – Landing Page</vt:lpstr>
      <vt:lpstr>Consequence Modelling Screen Overview</vt:lpstr>
      <vt:lpstr>Asset Detailed View (1)</vt:lpstr>
      <vt:lpstr>Consequence Modelling Screen</vt:lpstr>
      <vt:lpstr>Consequence Modelling</vt:lpstr>
      <vt:lpstr>Consequence Modelling</vt:lpstr>
      <vt:lpstr>Consequence Modelling</vt:lpstr>
      <vt:lpstr>Consequence Modelling</vt:lpstr>
      <vt:lpstr>Consequence Modelling</vt:lpstr>
      <vt:lpstr>ACCENTURE DIGITAL GRID SCENARIO 3 – INVESTMENT OPTIMISATION</vt:lpstr>
      <vt:lpstr>Digital Grid – Asset Management Demo scenarios</vt:lpstr>
      <vt:lpstr>Digital Grid – Landing Page</vt:lpstr>
      <vt:lpstr>Scenario Overview</vt:lpstr>
      <vt:lpstr>Scenario Configuration</vt:lpstr>
      <vt:lpstr>Scenario Configuration</vt:lpstr>
      <vt:lpstr>Scenario Details Page</vt:lpstr>
      <vt:lpstr>Scenario Details Page</vt:lpstr>
      <vt:lpstr>Scenario Overview – Scenario Optimised View</vt:lpstr>
      <vt:lpstr>Scenario Overview – Project Optimised Vie</vt:lpstr>
      <vt:lpstr>ACCENTURE DIGITAL GRID SCENARIO 4 – DISTRIBUTION ASSET HEALTH URD LOOPS</vt:lpstr>
      <vt:lpstr>Digital Grid – Asset Management Demo scenarios</vt:lpstr>
      <vt:lpstr>Digital Grid – Landing Page</vt:lpstr>
      <vt:lpstr>URD Summary View</vt:lpstr>
      <vt:lpstr>URD Summary View – Filter Options</vt:lpstr>
      <vt:lpstr>URD Detailed View (1)</vt:lpstr>
      <vt:lpstr>URD Detailed View (2)</vt:lpstr>
      <vt:lpstr>URD Detailed View (3)</vt:lpstr>
      <vt:lpstr>URD Detailed View (4)</vt:lpstr>
      <vt:lpstr>URD Detailed View (5)</vt:lpstr>
      <vt:lpstr>URD Detailed View (5)</vt:lpstr>
      <vt:lpstr>ACCENTURE DIGITAL GRID  SCENARIO 5 – GEOSPATIAL ANALYSIS</vt:lpstr>
      <vt:lpstr>Digital Grid – Asset Management Demo scenarios</vt:lpstr>
      <vt:lpstr>Digital Grid – Landing Page</vt:lpstr>
      <vt:lpstr>Geospatial home page view</vt:lpstr>
      <vt:lpstr>Geospatial home page view</vt:lpstr>
      <vt:lpstr>Geospatial home page view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Grid Demo: what we will show today</dc:title>
  <dc:creator>Gary Boyle</dc:creator>
  <cp:lastModifiedBy>Bhawsar, Anukesh</cp:lastModifiedBy>
  <cp:revision>66</cp:revision>
  <dcterms:created xsi:type="dcterms:W3CDTF">2019-11-21T06:33:13Z</dcterms:created>
  <dcterms:modified xsi:type="dcterms:W3CDTF">2019-11-21T12:17:50Z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2019-11-21T00:00:00Z</vt:filetime>
  </property>
</Properties>
</file>